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y="6858000" cx="12192000"/>
  <p:notesSz cx="6858000" cy="9144000"/>
  <p:embeddedFontLst>
    <p:embeddedFont>
      <p:font typeface="Roboto"/>
      <p:regular r:id="rId23"/>
      <p:bold r:id="rId24"/>
      <p:italic r:id="rId25"/>
      <p:boldItalic r:id="rId26"/>
    </p:embeddedFont>
    <p:embeddedFont>
      <p:font typeface="Century Gothic"/>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1" roundtripDataSignature="AMtx7mg40JtAtcgXcOkVAn1xD3M/JANh6g=="/>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Rob Strake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E8E8B56-5657-400B-BDB6-87A0BA827148}">
  <a:tblStyle styleId="{0E8E8B56-5657-400B-BDB6-87A0BA827148}"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CenturyGothic-bold.fntdata"/><Relationship Id="rId27" Type="http://schemas.openxmlformats.org/officeDocument/2006/relationships/font" Target="fonts/CenturyGothic-regular.fntdata"/><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font" Target="fonts/CenturyGothic-italic.fntdata"/><Relationship Id="rId7" Type="http://schemas.openxmlformats.org/officeDocument/2006/relationships/notesMaster" Target="notesMasters/notesMaster1.xml"/><Relationship Id="rId8" Type="http://schemas.openxmlformats.org/officeDocument/2006/relationships/slide" Target="slides/slide1.xml"/><Relationship Id="rId31" Type="http://customschemas.google.com/relationships/presentationmetadata" Target="metadata"/><Relationship Id="rId30" Type="http://schemas.openxmlformats.org/officeDocument/2006/relationships/font" Target="fonts/CenturyGothic-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10-30T15:53:55.680">
    <p:pos x="10" y="10"/>
    <p:text>Also consider Agile approach: 1 Short Discovery, 2 Build Foundation, 3 Advanced Capabilities, 4 Improve Performance.</p:text>
    <p:extLst>
      <p:ext uri="{C676402C-5697-4E1C-873F-D02D1690AC5C}">
        <p15:threadingInfo timeZoneBias="0"/>
      </p:ext>
      <p:ext uri="http://customooxmlschemas.google.com/">
        <go:slidesCustomData xmlns:go="http://customooxmlschemas.google.com/" commentPostId="AAACI2RFovI"/>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0-10-30T15:54:55.485">
    <p:pos x="10" y="10"/>
    <p:text>Add 1 Tangible Value and 2 Early Deliverables.</p:text>
    <p:extLst>
      <p:ext uri="{C676402C-5697-4E1C-873F-D02D1690AC5C}">
        <p15:threadingInfo timeZoneBias="0"/>
      </p:ext>
      <p:ext uri="http://customooxmlschemas.google.com/">
        <go:slidesCustomData xmlns:go="http://customooxmlschemas.google.com/" commentPostId="AAACI2RFovA"/>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0-10-30T15:54:55.485">
    <p:pos x="10" y="10"/>
    <p:text>Add 1 Tangible Value and 2 Early Deliverables.</p:text>
    <p:extLst>
      <p:ext uri="{C676402C-5697-4E1C-873F-D02D1690AC5C}">
        <p15:threadingInfo timeZoneBias="0"/>
      </p:ext>
      <p:ext uri="http://customooxmlschemas.google.com/">
        <go:slidesCustomData xmlns:go="http://customooxmlschemas.google.com/" commentPostId="AAACI2RFovE"/>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228600" rtl="0" algn="l">
              <a:spcBef>
                <a:spcPts val="0"/>
              </a:spcBef>
              <a:spcAft>
                <a:spcPts val="0"/>
              </a:spcAft>
              <a:buClr>
                <a:schemeClr val="dk1"/>
              </a:buClr>
              <a:buSzPts val="800"/>
              <a:buFont typeface="Calibri"/>
              <a:buNone/>
            </a:pPr>
            <a:r>
              <a:rPr lang="en-US" sz="800"/>
              <a:t>Intro</a:t>
            </a:r>
            <a:endParaRPr/>
          </a:p>
          <a:p>
            <a:pPr indent="-171450" lvl="0" marL="400050" rtl="0" algn="l">
              <a:spcBef>
                <a:spcPts val="0"/>
              </a:spcBef>
              <a:spcAft>
                <a:spcPts val="0"/>
              </a:spcAft>
              <a:buClr>
                <a:schemeClr val="dk1"/>
              </a:buClr>
              <a:buSzPts val="800"/>
              <a:buFont typeface="Calibri"/>
              <a:buChar char="-"/>
            </a:pPr>
            <a:r>
              <a:rPr lang="en-US" sz="800"/>
              <a:t>This was a wide-ranging, 3-year engagement</a:t>
            </a:r>
            <a:endParaRPr/>
          </a:p>
          <a:p>
            <a:pPr indent="-171450" lvl="0" marL="400050" rtl="0" algn="l">
              <a:spcBef>
                <a:spcPts val="0"/>
              </a:spcBef>
              <a:spcAft>
                <a:spcPts val="0"/>
              </a:spcAft>
              <a:buClr>
                <a:schemeClr val="dk1"/>
              </a:buClr>
              <a:buSzPts val="800"/>
              <a:buFont typeface="Calibri"/>
              <a:buChar char="-"/>
            </a:pPr>
            <a:r>
              <a:rPr lang="en-US" sz="800"/>
              <a:t>4 distinct phases of development</a:t>
            </a:r>
            <a:endParaRPr/>
          </a:p>
          <a:p>
            <a:pPr indent="0" lvl="0" marL="0" rtl="0" algn="l">
              <a:spcBef>
                <a:spcPts val="0"/>
              </a:spcBef>
              <a:spcAft>
                <a:spcPts val="0"/>
              </a:spcAft>
              <a:buClr>
                <a:schemeClr val="dk1"/>
              </a:buClr>
              <a:buSzPts val="800"/>
              <a:buFont typeface="Calibri"/>
              <a:buNone/>
            </a:pPr>
            <a:r>
              <a:t/>
            </a:r>
            <a:endParaRPr sz="800"/>
          </a:p>
          <a:p>
            <a:pPr indent="0" lvl="0" marL="228600" rtl="0" algn="l">
              <a:spcBef>
                <a:spcPts val="0"/>
              </a:spcBef>
              <a:spcAft>
                <a:spcPts val="0"/>
              </a:spcAft>
              <a:buClr>
                <a:schemeClr val="dk1"/>
              </a:buClr>
              <a:buSzPts val="800"/>
              <a:buFont typeface="Calibri"/>
              <a:buNone/>
            </a:pPr>
            <a:r>
              <a:rPr lang="en-US" sz="800"/>
              <a:t>Initiate Program</a:t>
            </a:r>
            <a:endParaRPr/>
          </a:p>
          <a:p>
            <a:pPr indent="-171450" lvl="0" marL="400050" rtl="0" algn="l">
              <a:spcBef>
                <a:spcPts val="0"/>
              </a:spcBef>
              <a:spcAft>
                <a:spcPts val="0"/>
              </a:spcAft>
              <a:buClr>
                <a:schemeClr val="dk1"/>
              </a:buClr>
              <a:buSzPts val="800"/>
              <a:buFont typeface="Calibri"/>
              <a:buChar char="-"/>
            </a:pPr>
            <a:r>
              <a:rPr lang="en-US" sz="800"/>
              <a:t>Make the case + connect to biz + plan the roadmap</a:t>
            </a:r>
            <a:endParaRPr/>
          </a:p>
          <a:p>
            <a:pPr indent="-171450" lvl="0" marL="400050" rtl="0" algn="l">
              <a:spcBef>
                <a:spcPts val="0"/>
              </a:spcBef>
              <a:spcAft>
                <a:spcPts val="0"/>
              </a:spcAft>
              <a:buClr>
                <a:schemeClr val="dk1"/>
              </a:buClr>
              <a:buSzPts val="800"/>
              <a:buFont typeface="Calibri"/>
              <a:buChar char="-"/>
            </a:pPr>
            <a:r>
              <a:rPr lang="en-US" sz="800"/>
              <a:t>Outcome: data is a strategic asset</a:t>
            </a:r>
            <a:endParaRPr/>
          </a:p>
          <a:p>
            <a:pPr indent="0" lvl="0" marL="228600" rtl="0" algn="l">
              <a:spcBef>
                <a:spcPts val="0"/>
              </a:spcBef>
              <a:spcAft>
                <a:spcPts val="0"/>
              </a:spcAft>
              <a:buClr>
                <a:schemeClr val="dk1"/>
              </a:buClr>
              <a:buSzPts val="800"/>
              <a:buFont typeface="Calibri"/>
              <a:buNone/>
            </a:pPr>
            <a:r>
              <a:t/>
            </a:r>
            <a:endParaRPr sz="800"/>
          </a:p>
          <a:p>
            <a:pPr indent="0" lvl="0" marL="228600" rtl="0" algn="l">
              <a:spcBef>
                <a:spcPts val="0"/>
              </a:spcBef>
              <a:spcAft>
                <a:spcPts val="0"/>
              </a:spcAft>
              <a:buClr>
                <a:schemeClr val="dk1"/>
              </a:buClr>
              <a:buSzPts val="800"/>
              <a:buFont typeface="Calibri"/>
              <a:buNone/>
            </a:pPr>
            <a:r>
              <a:rPr lang="en-US" sz="800"/>
              <a:t>Build Foundation</a:t>
            </a:r>
            <a:endParaRPr/>
          </a:p>
          <a:p>
            <a:pPr indent="-171450" lvl="0" marL="400050" rtl="0" algn="l">
              <a:spcBef>
                <a:spcPts val="0"/>
              </a:spcBef>
              <a:spcAft>
                <a:spcPts val="0"/>
              </a:spcAft>
              <a:buClr>
                <a:schemeClr val="dk1"/>
              </a:buClr>
              <a:buSzPts val="800"/>
              <a:buFont typeface="Calibri"/>
              <a:buChar char="-"/>
            </a:pPr>
            <a:r>
              <a:rPr lang="en-US" sz="800"/>
              <a:t>Organization + policies/principles + focus</a:t>
            </a:r>
            <a:endParaRPr/>
          </a:p>
          <a:p>
            <a:pPr indent="-171450" lvl="0" marL="400050" rtl="0" algn="l">
              <a:spcBef>
                <a:spcPts val="0"/>
              </a:spcBef>
              <a:spcAft>
                <a:spcPts val="0"/>
              </a:spcAft>
              <a:buClr>
                <a:schemeClr val="dk1"/>
              </a:buClr>
              <a:buSzPts val="800"/>
              <a:buFont typeface="Calibri"/>
              <a:buChar char="-"/>
            </a:pPr>
            <a:r>
              <a:rPr lang="en-US" sz="800"/>
              <a:t>Outcome: Accountability + empowerment</a:t>
            </a:r>
            <a:endParaRPr/>
          </a:p>
          <a:p>
            <a:pPr indent="0" lvl="0" marL="228600" rtl="0" algn="l">
              <a:spcBef>
                <a:spcPts val="0"/>
              </a:spcBef>
              <a:spcAft>
                <a:spcPts val="0"/>
              </a:spcAft>
              <a:buClr>
                <a:schemeClr val="dk1"/>
              </a:buClr>
              <a:buSzPts val="800"/>
              <a:buFont typeface="Calibri"/>
              <a:buNone/>
            </a:pPr>
            <a:r>
              <a:t/>
            </a:r>
            <a:endParaRPr sz="800"/>
          </a:p>
          <a:p>
            <a:pPr indent="0" lvl="0" marL="228600" rtl="0" algn="l">
              <a:spcBef>
                <a:spcPts val="0"/>
              </a:spcBef>
              <a:spcAft>
                <a:spcPts val="0"/>
              </a:spcAft>
              <a:buClr>
                <a:schemeClr val="dk1"/>
              </a:buClr>
              <a:buSzPts val="800"/>
              <a:buFont typeface="Calibri"/>
              <a:buNone/>
            </a:pPr>
            <a:r>
              <a:rPr lang="en-US" sz="800"/>
              <a:t>Drive Value</a:t>
            </a:r>
            <a:endParaRPr/>
          </a:p>
          <a:p>
            <a:pPr indent="-171450" lvl="0" marL="400050" rtl="0" algn="l">
              <a:spcBef>
                <a:spcPts val="0"/>
              </a:spcBef>
              <a:spcAft>
                <a:spcPts val="0"/>
              </a:spcAft>
              <a:buClr>
                <a:schemeClr val="dk1"/>
              </a:buClr>
              <a:buSzPts val="800"/>
              <a:buFont typeface="Calibri"/>
              <a:buChar char="-"/>
            </a:pPr>
            <a:r>
              <a:rPr lang="en-US" sz="800"/>
              <a:t>Standards + Procedures + Tools</a:t>
            </a:r>
            <a:endParaRPr/>
          </a:p>
          <a:p>
            <a:pPr indent="-171450" lvl="0" marL="400050" rtl="0" algn="l">
              <a:spcBef>
                <a:spcPts val="0"/>
              </a:spcBef>
              <a:spcAft>
                <a:spcPts val="0"/>
              </a:spcAft>
              <a:buClr>
                <a:schemeClr val="dk1"/>
              </a:buClr>
              <a:buSzPts val="800"/>
              <a:buFont typeface="Calibri"/>
              <a:buChar char="-"/>
            </a:pPr>
            <a:r>
              <a:rPr lang="en-US" sz="800"/>
              <a:t>Outcomes: customer + efficient + leadership</a:t>
            </a:r>
            <a:endParaRPr/>
          </a:p>
          <a:p>
            <a:pPr indent="0" lvl="0" marL="228600" rtl="0" algn="l">
              <a:spcBef>
                <a:spcPts val="0"/>
              </a:spcBef>
              <a:spcAft>
                <a:spcPts val="0"/>
              </a:spcAft>
              <a:buClr>
                <a:schemeClr val="dk1"/>
              </a:buClr>
              <a:buSzPts val="800"/>
              <a:buFont typeface="Calibri"/>
              <a:buNone/>
            </a:pPr>
            <a:r>
              <a:t/>
            </a:r>
            <a:endParaRPr sz="800"/>
          </a:p>
          <a:p>
            <a:pPr indent="0" lvl="0" marL="228600" rtl="0" algn="l">
              <a:spcBef>
                <a:spcPts val="0"/>
              </a:spcBef>
              <a:spcAft>
                <a:spcPts val="0"/>
              </a:spcAft>
              <a:buClr>
                <a:schemeClr val="dk1"/>
              </a:buClr>
              <a:buSzPts val="800"/>
              <a:buFont typeface="Calibri"/>
              <a:buNone/>
            </a:pPr>
            <a:r>
              <a:rPr lang="en-US" sz="800"/>
              <a:t>Enhance Value</a:t>
            </a:r>
            <a:endParaRPr/>
          </a:p>
          <a:p>
            <a:pPr indent="-171450" lvl="0" marL="400050" rtl="0" algn="l">
              <a:spcBef>
                <a:spcPts val="0"/>
              </a:spcBef>
              <a:spcAft>
                <a:spcPts val="0"/>
              </a:spcAft>
              <a:buClr>
                <a:schemeClr val="dk1"/>
              </a:buClr>
              <a:buSzPts val="800"/>
              <a:buFont typeface="Calibri"/>
              <a:buChar char="-"/>
            </a:pPr>
            <a:r>
              <a:rPr lang="en-US" sz="800"/>
              <a:t>Fine-tune + expand </a:t>
            </a:r>
            <a:endParaRPr/>
          </a:p>
          <a:p>
            <a:pPr indent="-171450" lvl="0" marL="400050" rtl="0" algn="l">
              <a:spcBef>
                <a:spcPts val="0"/>
              </a:spcBef>
              <a:spcAft>
                <a:spcPts val="0"/>
              </a:spcAft>
              <a:buClr>
                <a:schemeClr val="dk1"/>
              </a:buClr>
              <a:buSzPts val="800"/>
              <a:buFont typeface="Calibri"/>
              <a:buChar char="-"/>
            </a:pPr>
            <a:r>
              <a:rPr lang="en-US" sz="800"/>
              <a:t>Outcomes: effectiveness + scope</a:t>
            </a:r>
            <a:endParaRPr/>
          </a:p>
          <a:p>
            <a:pPr indent="0" lvl="0" marL="228600" rtl="0" algn="l">
              <a:spcBef>
                <a:spcPts val="0"/>
              </a:spcBef>
              <a:spcAft>
                <a:spcPts val="0"/>
              </a:spcAft>
              <a:buClr>
                <a:schemeClr val="dk1"/>
              </a:buClr>
              <a:buSzPts val="800"/>
              <a:buFont typeface="Calibri"/>
              <a:buNone/>
            </a:pPr>
            <a:r>
              <a:t/>
            </a:r>
            <a:endParaRPr sz="800"/>
          </a:p>
          <a:p>
            <a:pPr indent="0" lvl="0" marL="228600" rtl="0" algn="l">
              <a:spcBef>
                <a:spcPts val="0"/>
              </a:spcBef>
              <a:spcAft>
                <a:spcPts val="0"/>
              </a:spcAft>
              <a:buClr>
                <a:schemeClr val="dk1"/>
              </a:buClr>
              <a:buSzPts val="800"/>
              <a:buFont typeface="Calibri"/>
              <a:buNone/>
            </a:pPr>
            <a:r>
              <a:rPr lang="en-US" sz="800"/>
              <a:t>Questions</a:t>
            </a:r>
            <a:endParaRPr/>
          </a:p>
          <a:p>
            <a:pPr indent="-50800" lvl="0" marL="0" rtl="0" algn="l">
              <a:spcBef>
                <a:spcPts val="0"/>
              </a:spcBef>
              <a:spcAft>
                <a:spcPts val="0"/>
              </a:spcAft>
              <a:buClr>
                <a:schemeClr val="dk1"/>
              </a:buClr>
              <a:buSzPts val="800"/>
              <a:buFont typeface="Calibri"/>
              <a:buChar char="-"/>
            </a:pPr>
            <a:r>
              <a:rPr lang="en-US" sz="800"/>
              <a:t>Where is CIBC in this journey?</a:t>
            </a:r>
            <a:endParaRPr/>
          </a:p>
          <a:p>
            <a:pPr indent="-50800" lvl="0" marL="0" rtl="0" algn="l">
              <a:spcBef>
                <a:spcPts val="0"/>
              </a:spcBef>
              <a:spcAft>
                <a:spcPts val="0"/>
              </a:spcAft>
              <a:buClr>
                <a:schemeClr val="dk1"/>
              </a:buClr>
              <a:buSzPts val="800"/>
              <a:buFont typeface="Calibri"/>
              <a:buChar char="-"/>
            </a:pPr>
            <a:r>
              <a:rPr lang="en-US" sz="800"/>
              <a:t>Does this resonate?</a:t>
            </a:r>
            <a:endParaRPr/>
          </a:p>
          <a:p>
            <a:pPr indent="-50800" lvl="0" marL="0" rtl="0" algn="l">
              <a:spcBef>
                <a:spcPts val="0"/>
              </a:spcBef>
              <a:spcAft>
                <a:spcPts val="0"/>
              </a:spcAft>
              <a:buClr>
                <a:schemeClr val="dk1"/>
              </a:buClr>
              <a:buSzPts val="800"/>
              <a:buFont typeface="Calibri"/>
              <a:buChar char="-"/>
            </a:pPr>
            <a:r>
              <a:rPr lang="en-US" sz="800"/>
              <a:t>Are there items here more important than others?</a:t>
            </a:r>
            <a:endParaRPr/>
          </a:p>
          <a:p>
            <a:pPr indent="0" lvl="1" marL="457200" rtl="0" algn="l">
              <a:spcBef>
                <a:spcPts val="0"/>
              </a:spcBef>
              <a:spcAft>
                <a:spcPts val="0"/>
              </a:spcAft>
              <a:buClr>
                <a:schemeClr val="dk1"/>
              </a:buClr>
              <a:buSzPts val="1200"/>
              <a:buFont typeface="Calibri"/>
              <a:buNone/>
            </a:pPr>
            <a:r>
              <a:t/>
            </a:r>
            <a:endParaRPr/>
          </a:p>
        </p:txBody>
      </p:sp>
      <p:sp>
        <p:nvSpPr>
          <p:cNvPr id="303" name="Google Shape;30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5"/>
          <p:cNvSpPr/>
          <p:nvPr>
            <p:ph idx="2" type="pic"/>
          </p:nvPr>
        </p:nvSpPr>
        <p:spPr>
          <a:xfrm>
            <a:off x="5183188" y="987425"/>
            <a:ext cx="6172200" cy="4873625"/>
          </a:xfrm>
          <a:prstGeom prst="rect">
            <a:avLst/>
          </a:prstGeom>
          <a:noFill/>
          <a:ln>
            <a:noFill/>
          </a:ln>
        </p:spPr>
      </p:sp>
      <p:sp>
        <p:nvSpPr>
          <p:cNvPr id="68" name="Google Shape;68;p2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74000">
              <a:srgbClr val="EBF0F9"/>
            </a:gs>
            <a:gs pos="83000">
              <a:srgbClr val="D8E2F3"/>
            </a:gs>
            <a:gs pos="100000">
              <a:srgbClr val="D8E2F3"/>
            </a:gs>
          </a:gsLst>
          <a:lin ang="5400000" scaled="0"/>
        </a:gradFill>
      </p:bgPr>
    </p:bg>
    <p:spTree>
      <p:nvGrpSpPr>
        <p:cNvPr id="9" name="Shape 9"/>
        <p:cNvGrpSpPr/>
        <p:nvPr/>
      </p:nvGrpSpPr>
      <p:grpSpPr>
        <a:xfrm>
          <a:off x="0" y="0"/>
          <a:ext cx="0" cy="0"/>
          <a:chOff x="0" y="0"/>
          <a:chExt cx="0" cy="0"/>
        </a:xfrm>
      </p:grpSpPr>
      <p:sp>
        <p:nvSpPr>
          <p:cNvPr id="10" name="Google Shape;1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risk.net/risk-management/5781976/regulators-bristle-at-slow-progress-on-bcbs-239" TargetMode="External"/><Relationship Id="rId4" Type="http://schemas.openxmlformats.org/officeDocument/2006/relationships/hyperlink" Target="https://www.risk.net/comment/6968801/op-risk-data-sanctions-busting-fines-cost-banks-20bn#cxrecs_s" TargetMode="External"/><Relationship Id="rId5" Type="http://schemas.openxmlformats.org/officeDocument/2006/relationships/hyperlink" Target="http://www.enforcementtracker.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14.png"/><Relationship Id="rId7" Type="http://schemas.openxmlformats.org/officeDocument/2006/relationships/image" Target="../media/image5.png"/><Relationship Id="rId8"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omments" Target="../comments/commen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omments" Target="../comments/commen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12.png"/><Relationship Id="rId7" Type="http://schemas.openxmlformats.org/officeDocument/2006/relationships/image" Target="../media/image9.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6000"/>
              <a:buFont typeface="Century Gothic"/>
              <a:buNone/>
            </a:pPr>
            <a:r>
              <a:rPr b="1" i="1" lang="en-US">
                <a:solidFill>
                  <a:srgbClr val="002060"/>
                </a:solidFill>
                <a:latin typeface="Century Gothic"/>
                <a:ea typeface="Century Gothic"/>
                <a:cs typeface="Century Gothic"/>
                <a:sym typeface="Century Gothic"/>
              </a:rPr>
              <a:t>Data Management</a:t>
            </a:r>
            <a:endParaRPr/>
          </a:p>
        </p:txBody>
      </p:sp>
      <p:sp>
        <p:nvSpPr>
          <p:cNvPr id="89" name="Google Shape;89;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How to plan, design, and implement </a:t>
            </a:r>
            <a:endParaRPr/>
          </a:p>
          <a:p>
            <a:pPr indent="0" lvl="0" marL="0" rtl="0" algn="ctr">
              <a:lnSpc>
                <a:spcPct val="90000"/>
              </a:lnSpc>
              <a:spcBef>
                <a:spcPts val="1000"/>
              </a:spcBef>
              <a:spcAft>
                <a:spcPts val="0"/>
              </a:spcAft>
              <a:buClr>
                <a:schemeClr val="dk1"/>
              </a:buClr>
              <a:buSzPts val="2400"/>
              <a:buNone/>
            </a:pPr>
            <a:r>
              <a:rPr lang="en-US"/>
              <a:t>a successful data management program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Table of Contents</a:t>
            </a:r>
            <a:endParaRPr b="1" i="1" sz="4000">
              <a:solidFill>
                <a:srgbClr val="002060"/>
              </a:solidFill>
              <a:latin typeface="Century Gothic"/>
              <a:ea typeface="Century Gothic"/>
              <a:cs typeface="Century Gothic"/>
              <a:sym typeface="Century Gothic"/>
            </a:endParaRPr>
          </a:p>
        </p:txBody>
      </p:sp>
      <p:grpSp>
        <p:nvGrpSpPr>
          <p:cNvPr id="95" name="Google Shape;95;p2"/>
          <p:cNvGrpSpPr/>
          <p:nvPr/>
        </p:nvGrpSpPr>
        <p:grpSpPr>
          <a:xfrm>
            <a:off x="327249" y="1427131"/>
            <a:ext cx="11499942" cy="4048921"/>
            <a:chOff x="0" y="890"/>
            <a:chExt cx="11499942" cy="4048921"/>
          </a:xfrm>
        </p:grpSpPr>
        <p:sp>
          <p:nvSpPr>
            <p:cNvPr id="96" name="Google Shape;96;p2"/>
            <p:cNvSpPr/>
            <p:nvPr/>
          </p:nvSpPr>
          <p:spPr>
            <a:xfrm>
              <a:off x="0" y="340370"/>
              <a:ext cx="11499942" cy="579600"/>
            </a:xfrm>
            <a:prstGeom prst="rect">
              <a:avLst/>
            </a:prstGeom>
            <a:solidFill>
              <a:schemeClr val="lt1">
                <a:alpha val="90196"/>
              </a:schemeClr>
            </a:solidFill>
            <a:ln cap="flat" cmpd="sng" w="25400">
              <a:solidFill>
                <a:srgbClr val="4270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574997" y="890"/>
              <a:ext cx="8049959" cy="678960"/>
            </a:xfrm>
            <a:prstGeom prst="roundRect">
              <a:avLst>
                <a:gd fmla="val 16667" name="adj"/>
              </a:avLst>
            </a:prstGeom>
            <a:solidFill>
              <a:srgbClr val="4270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txBox="1"/>
            <p:nvPr/>
          </p:nvSpPr>
          <p:spPr>
            <a:xfrm>
              <a:off x="608141" y="34034"/>
              <a:ext cx="7983671" cy="612672"/>
            </a:xfrm>
            <a:prstGeom prst="rect">
              <a:avLst/>
            </a:prstGeom>
            <a:noFill/>
            <a:ln>
              <a:noFill/>
            </a:ln>
          </p:spPr>
          <p:txBody>
            <a:bodyPr anchorCtr="0" anchor="ctr" bIns="0" lIns="304250" spcFirstLastPara="1" rIns="304250" wrap="square" tIns="0">
              <a:noAutofit/>
            </a:bodyPr>
            <a:lstStyle/>
            <a:p>
              <a:pPr indent="0" lvl="0" marL="0" marR="0" rtl="0" algn="l">
                <a:lnSpc>
                  <a:spcPct val="90000"/>
                </a:lnSpc>
                <a:spcBef>
                  <a:spcPts val="0"/>
                </a:spcBef>
                <a:spcAft>
                  <a:spcPts val="0"/>
                </a:spcAft>
                <a:buClr>
                  <a:schemeClr val="lt1"/>
                </a:buClr>
                <a:buSzPts val="2300"/>
                <a:buFont typeface="Calibri"/>
                <a:buNone/>
              </a:pPr>
              <a:r>
                <a:rPr b="1" i="0" lang="en-US" sz="2300" u="none" cap="none" strike="noStrike">
                  <a:solidFill>
                    <a:schemeClr val="lt1"/>
                  </a:solidFill>
                  <a:latin typeface="Calibri"/>
                  <a:ea typeface="Calibri"/>
                  <a:cs typeface="Calibri"/>
                  <a:sym typeface="Calibri"/>
                </a:rPr>
                <a:t>Opportunity</a:t>
              </a:r>
              <a:endParaRPr b="0" i="0" sz="2300" u="none" cap="none" strike="noStrike">
                <a:solidFill>
                  <a:schemeClr val="lt1"/>
                </a:solidFill>
                <a:latin typeface="Calibri"/>
                <a:ea typeface="Calibri"/>
                <a:cs typeface="Calibri"/>
                <a:sym typeface="Calibri"/>
              </a:endParaRPr>
            </a:p>
          </p:txBody>
        </p:sp>
        <p:sp>
          <p:nvSpPr>
            <p:cNvPr id="99" name="Google Shape;99;p2"/>
            <p:cNvSpPr/>
            <p:nvPr/>
          </p:nvSpPr>
          <p:spPr>
            <a:xfrm>
              <a:off x="0" y="1383651"/>
              <a:ext cx="11499942" cy="579600"/>
            </a:xfrm>
            <a:prstGeom prst="rect">
              <a:avLst/>
            </a:prstGeom>
            <a:solidFill>
              <a:schemeClr val="lt1">
                <a:alpha val="90196"/>
              </a:schemeClr>
            </a:solidFill>
            <a:ln cap="flat" cmpd="sng" w="25400">
              <a:solidFill>
                <a:srgbClr val="4270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574997" y="1044170"/>
              <a:ext cx="8049959" cy="678960"/>
            </a:xfrm>
            <a:prstGeom prst="roundRect">
              <a:avLst>
                <a:gd fmla="val 16667" name="adj"/>
              </a:avLst>
            </a:prstGeom>
            <a:solidFill>
              <a:srgbClr val="4270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txBox="1"/>
            <p:nvPr/>
          </p:nvSpPr>
          <p:spPr>
            <a:xfrm>
              <a:off x="608141" y="1077314"/>
              <a:ext cx="7983671" cy="612672"/>
            </a:xfrm>
            <a:prstGeom prst="rect">
              <a:avLst/>
            </a:prstGeom>
            <a:noFill/>
            <a:ln>
              <a:noFill/>
            </a:ln>
          </p:spPr>
          <p:txBody>
            <a:bodyPr anchorCtr="0" anchor="ctr" bIns="0" lIns="304250" spcFirstLastPara="1" rIns="304250" wrap="square" tIns="0">
              <a:noAutofit/>
            </a:bodyPr>
            <a:lstStyle/>
            <a:p>
              <a:pPr indent="0" lvl="0" marL="0" marR="0" rtl="0" algn="l">
                <a:lnSpc>
                  <a:spcPct val="90000"/>
                </a:lnSpc>
                <a:spcBef>
                  <a:spcPts val="0"/>
                </a:spcBef>
                <a:spcAft>
                  <a:spcPts val="0"/>
                </a:spcAft>
                <a:buClr>
                  <a:schemeClr val="lt1"/>
                </a:buClr>
                <a:buSzPts val="2300"/>
                <a:buFont typeface="Calibri"/>
                <a:buNone/>
              </a:pPr>
              <a:r>
                <a:rPr b="1" i="0" lang="en-US" sz="2300" u="none" cap="none" strike="noStrike">
                  <a:solidFill>
                    <a:schemeClr val="lt1"/>
                  </a:solidFill>
                  <a:latin typeface="Calibri"/>
                  <a:ea typeface="Calibri"/>
                  <a:cs typeface="Calibri"/>
                  <a:sym typeface="Calibri"/>
                </a:rPr>
                <a:t>Approach</a:t>
              </a:r>
              <a:endParaRPr b="0" i="0" sz="2300" u="none" cap="none" strike="noStrike">
                <a:solidFill>
                  <a:schemeClr val="lt1"/>
                </a:solidFill>
                <a:latin typeface="Calibri"/>
                <a:ea typeface="Calibri"/>
                <a:cs typeface="Calibri"/>
                <a:sym typeface="Calibri"/>
              </a:endParaRPr>
            </a:p>
          </p:txBody>
        </p:sp>
        <p:sp>
          <p:nvSpPr>
            <p:cNvPr id="102" name="Google Shape;102;p2"/>
            <p:cNvSpPr/>
            <p:nvPr/>
          </p:nvSpPr>
          <p:spPr>
            <a:xfrm>
              <a:off x="0" y="2426931"/>
              <a:ext cx="11499942" cy="579600"/>
            </a:xfrm>
            <a:prstGeom prst="rect">
              <a:avLst/>
            </a:prstGeom>
            <a:solidFill>
              <a:schemeClr val="lt1">
                <a:alpha val="90196"/>
              </a:schemeClr>
            </a:solidFill>
            <a:ln cap="flat" cmpd="sng" w="25400">
              <a:solidFill>
                <a:srgbClr val="4270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574997" y="2087451"/>
              <a:ext cx="8049959" cy="678960"/>
            </a:xfrm>
            <a:prstGeom prst="roundRect">
              <a:avLst>
                <a:gd fmla="val 16667" name="adj"/>
              </a:avLst>
            </a:prstGeom>
            <a:solidFill>
              <a:srgbClr val="4270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txBox="1"/>
            <p:nvPr/>
          </p:nvSpPr>
          <p:spPr>
            <a:xfrm>
              <a:off x="608141" y="2120595"/>
              <a:ext cx="7983671" cy="612672"/>
            </a:xfrm>
            <a:prstGeom prst="rect">
              <a:avLst/>
            </a:prstGeom>
            <a:noFill/>
            <a:ln>
              <a:noFill/>
            </a:ln>
          </p:spPr>
          <p:txBody>
            <a:bodyPr anchorCtr="0" anchor="ctr" bIns="0" lIns="304250" spcFirstLastPara="1" rIns="304250" wrap="square" tIns="0">
              <a:noAutofit/>
            </a:bodyPr>
            <a:lstStyle/>
            <a:p>
              <a:pPr indent="0" lvl="0" marL="0" marR="0" rtl="0" algn="l">
                <a:lnSpc>
                  <a:spcPct val="90000"/>
                </a:lnSpc>
                <a:spcBef>
                  <a:spcPts val="0"/>
                </a:spcBef>
                <a:spcAft>
                  <a:spcPts val="0"/>
                </a:spcAft>
                <a:buClr>
                  <a:schemeClr val="lt1"/>
                </a:buClr>
                <a:buSzPts val="2300"/>
                <a:buFont typeface="Calibri"/>
                <a:buNone/>
              </a:pPr>
              <a:r>
                <a:rPr b="1" i="0" lang="en-US" sz="2300" u="none" cap="none" strike="noStrike">
                  <a:solidFill>
                    <a:schemeClr val="lt1"/>
                  </a:solidFill>
                  <a:latin typeface="Calibri"/>
                  <a:ea typeface="Calibri"/>
                  <a:cs typeface="Calibri"/>
                  <a:sym typeface="Calibri"/>
                </a:rPr>
                <a:t>Execution</a:t>
              </a:r>
              <a:endParaRPr b="0" i="0" sz="2300" u="none" cap="none" strike="noStrike">
                <a:solidFill>
                  <a:schemeClr val="lt1"/>
                </a:solidFill>
                <a:latin typeface="Calibri"/>
                <a:ea typeface="Calibri"/>
                <a:cs typeface="Calibri"/>
                <a:sym typeface="Calibri"/>
              </a:endParaRPr>
            </a:p>
          </p:txBody>
        </p:sp>
        <p:sp>
          <p:nvSpPr>
            <p:cNvPr id="105" name="Google Shape;105;p2"/>
            <p:cNvSpPr/>
            <p:nvPr/>
          </p:nvSpPr>
          <p:spPr>
            <a:xfrm>
              <a:off x="0" y="3470211"/>
              <a:ext cx="11499942" cy="579600"/>
            </a:xfrm>
            <a:prstGeom prst="rect">
              <a:avLst/>
            </a:prstGeom>
            <a:solidFill>
              <a:schemeClr val="lt1">
                <a:alpha val="90196"/>
              </a:schemeClr>
            </a:solidFill>
            <a:ln cap="flat" cmpd="sng" w="25400">
              <a:solidFill>
                <a:srgbClr val="4270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574997" y="3130731"/>
              <a:ext cx="8049959" cy="678960"/>
            </a:xfrm>
            <a:prstGeom prst="roundRect">
              <a:avLst>
                <a:gd fmla="val 16667" name="adj"/>
              </a:avLst>
            </a:prstGeom>
            <a:solidFill>
              <a:srgbClr val="4270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txBox="1"/>
            <p:nvPr/>
          </p:nvSpPr>
          <p:spPr>
            <a:xfrm>
              <a:off x="608141" y="3163875"/>
              <a:ext cx="7983671" cy="612672"/>
            </a:xfrm>
            <a:prstGeom prst="rect">
              <a:avLst/>
            </a:prstGeom>
            <a:noFill/>
            <a:ln>
              <a:noFill/>
            </a:ln>
          </p:spPr>
          <p:txBody>
            <a:bodyPr anchorCtr="0" anchor="ctr" bIns="0" lIns="304250" spcFirstLastPara="1" rIns="304250" wrap="square" tIns="0">
              <a:noAutofit/>
            </a:bodyPr>
            <a:lstStyle/>
            <a:p>
              <a:pPr indent="0" lvl="0" marL="0" marR="0" rtl="0" algn="l">
                <a:lnSpc>
                  <a:spcPct val="90000"/>
                </a:lnSpc>
                <a:spcBef>
                  <a:spcPts val="0"/>
                </a:spcBef>
                <a:spcAft>
                  <a:spcPts val="0"/>
                </a:spcAft>
                <a:buClr>
                  <a:schemeClr val="lt1"/>
                </a:buClr>
                <a:buSzPts val="2300"/>
                <a:buFont typeface="Calibri"/>
                <a:buNone/>
              </a:pPr>
              <a:r>
                <a:rPr b="1" i="0" lang="en-US" sz="2300" u="none" cap="none" strike="noStrike">
                  <a:solidFill>
                    <a:schemeClr val="lt1"/>
                  </a:solidFill>
                  <a:latin typeface="Calibri"/>
                  <a:ea typeface="Calibri"/>
                  <a:cs typeface="Calibri"/>
                  <a:sym typeface="Calibri"/>
                </a:rPr>
                <a:t>Case Studies</a:t>
              </a:r>
              <a:endParaRPr/>
            </a:p>
          </p:txBody>
        </p:sp>
      </p:grpSp>
      <p:sp>
        <p:nvSpPr>
          <p:cNvPr id="108" name="Google Shape;108;p2"/>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109" name="Google Shape;109;p2"/>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3"/>
          <p:cNvSpPr txBox="1"/>
          <p:nvPr/>
        </p:nvSpPr>
        <p:spPr>
          <a:xfrm>
            <a:off x="327249" y="1426240"/>
            <a:ext cx="11499942" cy="4543461"/>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F0000"/>
              </a:buClr>
              <a:buSzPts val="1300"/>
              <a:buFont typeface="Arial"/>
              <a:buNone/>
            </a:pPr>
            <a:r>
              <a:rPr b="0" i="0" lang="en-US" sz="2000" u="none" cap="none" strike="noStrike">
                <a:solidFill>
                  <a:schemeClr val="dk1"/>
                </a:solidFill>
                <a:latin typeface="Calibri"/>
                <a:ea typeface="Calibri"/>
                <a:cs typeface="Calibri"/>
                <a:sym typeface="Calibri"/>
              </a:rPr>
              <a:t>There are many reasons why organizations seek greater control of their data via </a:t>
            </a:r>
            <a:r>
              <a:rPr b="1" i="0" lang="en-US" sz="2000" u="none" cap="none" strike="noStrike">
                <a:solidFill>
                  <a:schemeClr val="dk1"/>
                </a:solidFill>
                <a:latin typeface="Calibri"/>
                <a:ea typeface="Calibri"/>
                <a:cs typeface="Calibri"/>
                <a:sym typeface="Calibri"/>
              </a:rPr>
              <a:t>data management</a:t>
            </a:r>
            <a:r>
              <a:rPr b="0" i="0" lang="en-US" sz="2000" u="none" cap="none" strike="noStrike">
                <a:solidFill>
                  <a:schemeClr val="dk1"/>
                </a:solidFill>
                <a:latin typeface="Calibri"/>
                <a:ea typeface="Calibri"/>
                <a:cs typeface="Calibri"/>
                <a:sym typeface="Calibri"/>
              </a:rPr>
              <a:t>:</a:t>
            </a:r>
            <a:endParaRPr/>
          </a:p>
          <a:p>
            <a:pPr indent="0" lvl="0" marL="0" marR="0" rtl="0" algn="l">
              <a:lnSpc>
                <a:spcPct val="110000"/>
              </a:lnSpc>
              <a:spcBef>
                <a:spcPts val="1000"/>
              </a:spcBef>
              <a:spcAft>
                <a:spcPts val="0"/>
              </a:spcAft>
              <a:buClr>
                <a:srgbClr val="FF0000"/>
              </a:buClr>
              <a:buSzPts val="13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10000"/>
              </a:lnSpc>
              <a:spcBef>
                <a:spcPts val="1000"/>
              </a:spcBef>
              <a:spcAft>
                <a:spcPts val="0"/>
              </a:spcAft>
              <a:buClr>
                <a:srgbClr val="FF0000"/>
              </a:buClr>
              <a:buSzPts val="13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10000"/>
              </a:lnSpc>
              <a:spcBef>
                <a:spcPts val="1000"/>
              </a:spcBef>
              <a:spcAft>
                <a:spcPts val="0"/>
              </a:spcAft>
              <a:buClr>
                <a:srgbClr val="FF0000"/>
              </a:buClr>
              <a:buSzPts val="13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10000"/>
              </a:lnSpc>
              <a:spcBef>
                <a:spcPts val="1000"/>
              </a:spcBef>
              <a:spcAft>
                <a:spcPts val="0"/>
              </a:spcAft>
              <a:buClr>
                <a:srgbClr val="FF0000"/>
              </a:buClr>
              <a:buSzPts val="13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10000"/>
              </a:lnSpc>
              <a:spcBef>
                <a:spcPts val="1000"/>
              </a:spcBef>
              <a:spcAft>
                <a:spcPts val="0"/>
              </a:spcAft>
              <a:buClr>
                <a:srgbClr val="FF0000"/>
              </a:buClr>
              <a:buSzPts val="13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10000"/>
              </a:lnSpc>
              <a:spcBef>
                <a:spcPts val="1000"/>
              </a:spcBef>
              <a:spcAft>
                <a:spcPts val="0"/>
              </a:spcAft>
              <a:buClr>
                <a:srgbClr val="FF0000"/>
              </a:buClr>
              <a:buSzPts val="13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10000"/>
              </a:lnSpc>
              <a:spcBef>
                <a:spcPts val="1000"/>
              </a:spcBef>
              <a:spcAft>
                <a:spcPts val="0"/>
              </a:spcAft>
              <a:buClr>
                <a:srgbClr val="FF0000"/>
              </a:buClr>
              <a:buSzPts val="13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10000"/>
              </a:lnSpc>
              <a:spcBef>
                <a:spcPts val="1000"/>
              </a:spcBef>
              <a:spcAft>
                <a:spcPts val="0"/>
              </a:spcAft>
              <a:buClr>
                <a:srgbClr val="FF0000"/>
              </a:buClr>
              <a:buSzPts val="1300"/>
              <a:buFont typeface="Arial"/>
              <a:buNone/>
            </a:pPr>
            <a:r>
              <a:rPr b="1" i="0" lang="en-US" sz="2000" u="none" cap="none" strike="noStrike">
                <a:solidFill>
                  <a:schemeClr val="dk1"/>
                </a:solidFill>
                <a:latin typeface="Calibri"/>
                <a:ea typeface="Calibri"/>
                <a:cs typeface="Calibri"/>
                <a:sym typeface="Calibri"/>
              </a:rPr>
              <a:t>Data management </a:t>
            </a:r>
            <a:r>
              <a:rPr b="0" i="0" lang="en-US" sz="2000" u="none" cap="none" strike="noStrike">
                <a:solidFill>
                  <a:schemeClr val="dk1"/>
                </a:solidFill>
                <a:latin typeface="Calibri"/>
                <a:ea typeface="Calibri"/>
                <a:cs typeface="Calibri"/>
                <a:sym typeface="Calibri"/>
              </a:rPr>
              <a:t>is not just for large corporations, as organizations of all sizes can benefit from better managed and governed data.</a:t>
            </a:r>
            <a:endParaRPr/>
          </a:p>
        </p:txBody>
      </p:sp>
      <p:sp>
        <p:nvSpPr>
          <p:cNvPr id="115" name="Google Shape;115;p3"/>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Opportunity – Goals</a:t>
            </a:r>
            <a:endParaRPr b="1" i="1" sz="4000">
              <a:solidFill>
                <a:srgbClr val="002060"/>
              </a:solidFill>
              <a:latin typeface="Century Gothic"/>
              <a:ea typeface="Century Gothic"/>
              <a:cs typeface="Century Gothic"/>
              <a:sym typeface="Century Gothic"/>
            </a:endParaRPr>
          </a:p>
        </p:txBody>
      </p:sp>
      <p:grpSp>
        <p:nvGrpSpPr>
          <p:cNvPr id="116" name="Google Shape;116;p3"/>
          <p:cNvGrpSpPr/>
          <p:nvPr/>
        </p:nvGrpSpPr>
        <p:grpSpPr>
          <a:xfrm>
            <a:off x="336788" y="2210741"/>
            <a:ext cx="11480863" cy="2542356"/>
            <a:chOff x="9539" y="131652"/>
            <a:chExt cx="11480863" cy="2542356"/>
          </a:xfrm>
        </p:grpSpPr>
        <p:sp>
          <p:nvSpPr>
            <p:cNvPr id="117" name="Google Shape;117;p3"/>
            <p:cNvSpPr/>
            <p:nvPr/>
          </p:nvSpPr>
          <p:spPr>
            <a:xfrm>
              <a:off x="834131" y="131652"/>
              <a:ext cx="888022" cy="888022"/>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3"/>
            <p:cNvSpPr/>
            <p:nvPr/>
          </p:nvSpPr>
          <p:spPr>
            <a:xfrm>
              <a:off x="9539" y="1128996"/>
              <a:ext cx="2537207" cy="3805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txBox="1"/>
            <p:nvPr/>
          </p:nvSpPr>
          <p:spPr>
            <a:xfrm>
              <a:off x="9539" y="1128996"/>
              <a:ext cx="2537207" cy="3805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Business Goals</a:t>
              </a:r>
              <a:endParaRPr/>
            </a:p>
          </p:txBody>
        </p:sp>
        <p:sp>
          <p:nvSpPr>
            <p:cNvPr id="120" name="Google Shape;120;p3"/>
            <p:cNvSpPr/>
            <p:nvPr/>
          </p:nvSpPr>
          <p:spPr>
            <a:xfrm>
              <a:off x="9539" y="1560424"/>
              <a:ext cx="2537207" cy="11135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
            <p:cNvSpPr txBox="1"/>
            <p:nvPr/>
          </p:nvSpPr>
          <p:spPr>
            <a:xfrm>
              <a:off x="9539" y="1560424"/>
              <a:ext cx="2537207" cy="111358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Improve data-driven decisions</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Cut data management costs</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Discover new revenue streams</a:t>
              </a:r>
              <a:endParaRPr b="0" i="0" sz="1300" u="none" cap="none" strike="noStrike">
                <a:solidFill>
                  <a:schemeClr val="dk1"/>
                </a:solidFill>
                <a:latin typeface="Calibri"/>
                <a:ea typeface="Calibri"/>
                <a:cs typeface="Calibri"/>
                <a:sym typeface="Calibri"/>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Improve customer satisfaction</a:t>
              </a:r>
              <a:endParaRPr b="0" i="0" sz="1300" u="none" cap="none" strike="noStrike">
                <a:solidFill>
                  <a:schemeClr val="dk1"/>
                </a:solidFill>
                <a:latin typeface="Calibri"/>
                <a:ea typeface="Calibri"/>
                <a:cs typeface="Calibri"/>
                <a:sym typeface="Calibri"/>
              </a:endParaRPr>
            </a:p>
          </p:txBody>
        </p:sp>
        <p:sp>
          <p:nvSpPr>
            <p:cNvPr id="122" name="Google Shape;122;p3"/>
            <p:cNvSpPr/>
            <p:nvPr/>
          </p:nvSpPr>
          <p:spPr>
            <a:xfrm>
              <a:off x="3815350" y="131652"/>
              <a:ext cx="888022" cy="888022"/>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
            <p:cNvSpPr/>
            <p:nvPr/>
          </p:nvSpPr>
          <p:spPr>
            <a:xfrm>
              <a:off x="2990758" y="1128996"/>
              <a:ext cx="2537207" cy="3805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
            <p:cNvSpPr txBox="1"/>
            <p:nvPr/>
          </p:nvSpPr>
          <p:spPr>
            <a:xfrm>
              <a:off x="2990758" y="1128996"/>
              <a:ext cx="2537207" cy="3805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Risk Management</a:t>
              </a:r>
              <a:endParaRPr/>
            </a:p>
          </p:txBody>
        </p:sp>
        <p:sp>
          <p:nvSpPr>
            <p:cNvPr id="125" name="Google Shape;125;p3"/>
            <p:cNvSpPr/>
            <p:nvPr/>
          </p:nvSpPr>
          <p:spPr>
            <a:xfrm>
              <a:off x="2990758" y="1560424"/>
              <a:ext cx="2537207" cy="11135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3"/>
            <p:cNvSpPr txBox="1"/>
            <p:nvPr/>
          </p:nvSpPr>
          <p:spPr>
            <a:xfrm>
              <a:off x="2990758" y="1560424"/>
              <a:ext cx="2537207" cy="111358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Avoid financial penalties</a:t>
              </a:r>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Avoid reputational loss</a:t>
              </a:r>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Enhance competitiveness</a:t>
              </a:r>
              <a:endParaRPr/>
            </a:p>
          </p:txBody>
        </p:sp>
        <p:sp>
          <p:nvSpPr>
            <p:cNvPr id="127" name="Google Shape;127;p3"/>
            <p:cNvSpPr/>
            <p:nvPr/>
          </p:nvSpPr>
          <p:spPr>
            <a:xfrm>
              <a:off x="6796569" y="131652"/>
              <a:ext cx="888022" cy="888022"/>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
            <p:cNvSpPr/>
            <p:nvPr/>
          </p:nvSpPr>
          <p:spPr>
            <a:xfrm>
              <a:off x="5971976" y="1128996"/>
              <a:ext cx="2537207" cy="3805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
            <p:cNvSpPr txBox="1"/>
            <p:nvPr/>
          </p:nvSpPr>
          <p:spPr>
            <a:xfrm>
              <a:off x="5971976" y="1128996"/>
              <a:ext cx="2537207" cy="3805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Regulatory Compliance</a:t>
              </a:r>
              <a:endParaRPr/>
            </a:p>
          </p:txBody>
        </p:sp>
        <p:sp>
          <p:nvSpPr>
            <p:cNvPr id="130" name="Google Shape;130;p3"/>
            <p:cNvSpPr/>
            <p:nvPr/>
          </p:nvSpPr>
          <p:spPr>
            <a:xfrm>
              <a:off x="5971976" y="1560424"/>
              <a:ext cx="2537207" cy="11135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txBox="1"/>
            <p:nvPr/>
          </p:nvSpPr>
          <p:spPr>
            <a:xfrm>
              <a:off x="5971976" y="1560424"/>
              <a:ext cx="2537207" cy="111358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Comply with new regulations</a:t>
              </a:r>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Solve regulatory challenges</a:t>
              </a:r>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Ensure ongoing compliance</a:t>
              </a:r>
              <a:endParaRPr/>
            </a:p>
          </p:txBody>
        </p:sp>
        <p:sp>
          <p:nvSpPr>
            <p:cNvPr id="132" name="Google Shape;132;p3"/>
            <p:cNvSpPr/>
            <p:nvPr/>
          </p:nvSpPr>
          <p:spPr>
            <a:xfrm>
              <a:off x="9777787" y="131652"/>
              <a:ext cx="888022" cy="888022"/>
            </a:xfrm>
            <a:prstGeom prst="rect">
              <a:avLst/>
            </a:prstGeom>
            <a:blipFill rotWithShape="1">
              <a:blip r:embed="rId6">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
            <p:cNvSpPr/>
            <p:nvPr/>
          </p:nvSpPr>
          <p:spPr>
            <a:xfrm>
              <a:off x="8953195" y="1128996"/>
              <a:ext cx="2537207" cy="3805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txBox="1"/>
            <p:nvPr/>
          </p:nvSpPr>
          <p:spPr>
            <a:xfrm>
              <a:off x="8953195" y="1128996"/>
              <a:ext cx="2537207" cy="3805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New Technology</a:t>
              </a:r>
              <a:endParaRPr/>
            </a:p>
          </p:txBody>
        </p:sp>
        <p:sp>
          <p:nvSpPr>
            <p:cNvPr id="135" name="Google Shape;135;p3"/>
            <p:cNvSpPr/>
            <p:nvPr/>
          </p:nvSpPr>
          <p:spPr>
            <a:xfrm>
              <a:off x="8953195" y="1560424"/>
              <a:ext cx="2537207" cy="11135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txBox="1"/>
            <p:nvPr/>
          </p:nvSpPr>
          <p:spPr>
            <a:xfrm>
              <a:off x="8953195" y="1560424"/>
              <a:ext cx="2537207" cy="1113584"/>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Leverage new systems</a:t>
              </a:r>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Leverage new data architecture</a:t>
              </a:r>
              <a:endParaRPr/>
            </a:p>
            <a:p>
              <a:pPr indent="0" lvl="0" marL="0" marR="0" rtl="0" algn="ctr">
                <a:lnSpc>
                  <a:spcPct val="100000"/>
                </a:lnSpc>
                <a:spcBef>
                  <a:spcPts val="49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Leverage new datasets</a:t>
              </a:r>
              <a:endParaRPr/>
            </a:p>
          </p:txBody>
        </p:sp>
      </p:grpSp>
      <p:sp>
        <p:nvSpPr>
          <p:cNvPr id="137" name="Google Shape;137;p3"/>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138" name="Google Shape;138;p3"/>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4"/>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Opportunity – Use Cases</a:t>
            </a:r>
            <a:endParaRPr b="1" i="1" sz="4000">
              <a:solidFill>
                <a:srgbClr val="002060"/>
              </a:solidFill>
              <a:latin typeface="Century Gothic"/>
              <a:ea typeface="Century Gothic"/>
              <a:cs typeface="Century Gothic"/>
              <a:sym typeface="Century Gothic"/>
            </a:endParaRPr>
          </a:p>
        </p:txBody>
      </p:sp>
      <p:sp>
        <p:nvSpPr>
          <p:cNvPr id="144" name="Google Shape;144;p4"/>
          <p:cNvSpPr txBox="1"/>
          <p:nvPr>
            <p:ph idx="1" type="body"/>
          </p:nvPr>
        </p:nvSpPr>
        <p:spPr>
          <a:xfrm>
            <a:off x="327249" y="1426241"/>
            <a:ext cx="11499942" cy="4050702"/>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Clr>
                <a:srgbClr val="FF0000"/>
              </a:buClr>
              <a:buSzPts val="1300"/>
              <a:buNone/>
            </a:pPr>
            <a:r>
              <a:rPr lang="en-US" sz="2000"/>
              <a:t>It’s often helpful to understand the current situation in terms of a use case: </a:t>
            </a:r>
            <a:endParaRPr/>
          </a:p>
          <a:p>
            <a:pPr indent="0" lvl="1" marL="457200" rtl="0" algn="l">
              <a:lnSpc>
                <a:spcPct val="110000"/>
              </a:lnSpc>
              <a:spcBef>
                <a:spcPts val="500"/>
              </a:spcBef>
              <a:spcAft>
                <a:spcPts val="0"/>
              </a:spcAft>
              <a:buClr>
                <a:srgbClr val="FF0000"/>
              </a:buClr>
              <a:buSzPts val="1300"/>
              <a:buNone/>
            </a:pPr>
            <a:r>
              <a:rPr lang="en-US" sz="2000">
                <a:solidFill>
                  <a:schemeClr val="accent1"/>
                </a:solidFill>
              </a:rPr>
              <a:t>How would a </a:t>
            </a:r>
            <a:r>
              <a:rPr b="1" lang="en-US" sz="2000">
                <a:solidFill>
                  <a:schemeClr val="accent1"/>
                </a:solidFill>
              </a:rPr>
              <a:t>person or group </a:t>
            </a:r>
            <a:r>
              <a:rPr lang="en-US" sz="2000">
                <a:solidFill>
                  <a:schemeClr val="accent1"/>
                </a:solidFill>
              </a:rPr>
              <a:t>use a </a:t>
            </a:r>
            <a:r>
              <a:rPr b="1" lang="en-US" sz="2000">
                <a:solidFill>
                  <a:schemeClr val="accent1"/>
                </a:solidFill>
              </a:rPr>
              <a:t>process or system </a:t>
            </a:r>
            <a:r>
              <a:rPr lang="en-US" sz="2000">
                <a:solidFill>
                  <a:schemeClr val="accent1"/>
                </a:solidFill>
              </a:rPr>
              <a:t>to accomplish a </a:t>
            </a:r>
            <a:r>
              <a:rPr b="1" lang="en-US" sz="2000">
                <a:solidFill>
                  <a:schemeClr val="accent1"/>
                </a:solidFill>
              </a:rPr>
              <a:t>goal</a:t>
            </a:r>
            <a:r>
              <a:rPr lang="en-US" sz="2000">
                <a:solidFill>
                  <a:schemeClr val="accent1"/>
                </a:solidFill>
              </a:rPr>
              <a:t>?</a:t>
            </a:r>
            <a:endParaRPr/>
          </a:p>
          <a:p>
            <a:pPr indent="0" lvl="0" marL="0" rtl="0" algn="l">
              <a:lnSpc>
                <a:spcPct val="110000"/>
              </a:lnSpc>
              <a:spcBef>
                <a:spcPts val="1000"/>
              </a:spcBef>
              <a:spcAft>
                <a:spcPts val="0"/>
              </a:spcAft>
              <a:buClr>
                <a:srgbClr val="FF0000"/>
              </a:buClr>
              <a:buSzPts val="1300"/>
              <a:buNone/>
            </a:pPr>
            <a:r>
              <a:t/>
            </a:r>
            <a:endParaRPr sz="2000"/>
          </a:p>
          <a:p>
            <a:pPr indent="0" lvl="0" marL="0" rtl="0" algn="l">
              <a:lnSpc>
                <a:spcPct val="110000"/>
              </a:lnSpc>
              <a:spcBef>
                <a:spcPts val="1000"/>
              </a:spcBef>
              <a:spcAft>
                <a:spcPts val="0"/>
              </a:spcAft>
              <a:buClr>
                <a:srgbClr val="FF0000"/>
              </a:buClr>
              <a:buSzPts val="1300"/>
              <a:buNone/>
            </a:pPr>
            <a:r>
              <a:rPr lang="en-US" sz="2000"/>
              <a:t>Following is a sample data management use case:</a:t>
            </a:r>
            <a:endParaRPr/>
          </a:p>
          <a:p>
            <a:pPr indent="0" lvl="1" marL="457200" rtl="0" algn="l">
              <a:lnSpc>
                <a:spcPct val="110000"/>
              </a:lnSpc>
              <a:spcBef>
                <a:spcPts val="500"/>
              </a:spcBef>
              <a:spcAft>
                <a:spcPts val="0"/>
              </a:spcAft>
              <a:buClr>
                <a:srgbClr val="FF0000"/>
              </a:buClr>
              <a:buSzPts val="1300"/>
              <a:buNone/>
            </a:pPr>
            <a:r>
              <a:rPr i="1" lang="en-US" sz="2000"/>
              <a:t>“The Wealth Management division of a large Canadian bank will be provided a full fidelity flat file from a newly implemented Wealth360 system in a Microsoft Azure cloud environment. Wealth wants to recreate key management reports, enable data analytics, and develop predictive analytics capabilities.</a:t>
            </a:r>
            <a:endParaRPr/>
          </a:p>
          <a:p>
            <a:pPr indent="0" lvl="1" marL="457200" rtl="0" algn="l">
              <a:lnSpc>
                <a:spcPct val="110000"/>
              </a:lnSpc>
              <a:spcBef>
                <a:spcPts val="500"/>
              </a:spcBef>
              <a:spcAft>
                <a:spcPts val="0"/>
              </a:spcAft>
              <a:buClr>
                <a:srgbClr val="FF0000"/>
              </a:buClr>
              <a:buSzPts val="1300"/>
              <a:buNone/>
            </a:pPr>
            <a:r>
              <a:rPr i="1" lang="en-US" sz="2000"/>
              <a:t>Wealth wants a consultant to help build the right data strategy, data models, and data architecture to ensure it can extract, aggregate, and distribute data across the organization. They want timely and cost-effective access to high quality data so they can use it for business, governance, and regulatory purposes.”</a:t>
            </a:r>
            <a:endParaRPr/>
          </a:p>
        </p:txBody>
      </p:sp>
      <p:sp>
        <p:nvSpPr>
          <p:cNvPr id="145" name="Google Shape;145;p4"/>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146" name="Google Shape;146;p4"/>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5"/>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Opportunity – Risks</a:t>
            </a:r>
            <a:endParaRPr b="1" i="1" sz="4000">
              <a:solidFill>
                <a:srgbClr val="002060"/>
              </a:solidFill>
              <a:latin typeface="Century Gothic"/>
              <a:ea typeface="Century Gothic"/>
              <a:cs typeface="Century Gothic"/>
              <a:sym typeface="Century Gothic"/>
            </a:endParaRPr>
          </a:p>
        </p:txBody>
      </p:sp>
      <p:sp>
        <p:nvSpPr>
          <p:cNvPr id="152" name="Google Shape;152;p5"/>
          <p:cNvSpPr txBox="1"/>
          <p:nvPr>
            <p:ph idx="1" type="body"/>
          </p:nvPr>
        </p:nvSpPr>
        <p:spPr>
          <a:xfrm>
            <a:off x="327249" y="1426241"/>
            <a:ext cx="11499942" cy="4050702"/>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Clr>
                <a:srgbClr val="FF0000"/>
              </a:buClr>
              <a:buSzPts val="1300"/>
              <a:buNone/>
            </a:pPr>
            <a:r>
              <a:rPr lang="en-US" sz="2000"/>
              <a:t>Potential </a:t>
            </a:r>
            <a:r>
              <a:rPr b="1" lang="en-US" sz="2000"/>
              <a:t>consequences</a:t>
            </a:r>
            <a:r>
              <a:rPr lang="en-US" sz="2000"/>
              <a:t> of inadequate data management:</a:t>
            </a:r>
            <a:endParaRPr/>
          </a:p>
          <a:p>
            <a:pPr indent="-228600" lvl="0" marL="228600" rtl="0" algn="l">
              <a:lnSpc>
                <a:spcPct val="90000"/>
              </a:lnSpc>
              <a:spcBef>
                <a:spcPts val="1000"/>
              </a:spcBef>
              <a:spcAft>
                <a:spcPts val="0"/>
              </a:spcAft>
              <a:buClr>
                <a:srgbClr val="FF0000"/>
              </a:buClr>
              <a:buSzPts val="2000"/>
              <a:buFont typeface="Noto Sans Symbols"/>
              <a:buChar char="▪"/>
            </a:pPr>
            <a:r>
              <a:rPr lang="en-US" sz="2000"/>
              <a:t>Reputational Risks for Basel Noncompliance.</a:t>
            </a:r>
            <a:endParaRPr/>
          </a:p>
          <a:p>
            <a:pPr indent="-228600" lvl="1" marL="685800" rtl="0" algn="l">
              <a:lnSpc>
                <a:spcPct val="90000"/>
              </a:lnSpc>
              <a:spcBef>
                <a:spcPts val="500"/>
              </a:spcBef>
              <a:spcAft>
                <a:spcPts val="0"/>
              </a:spcAft>
              <a:buClr>
                <a:srgbClr val="FF0000"/>
              </a:buClr>
              <a:buSzPts val="1600"/>
              <a:buFont typeface="Noto Sans Symbols"/>
              <a:buChar char="▪"/>
            </a:pPr>
            <a:r>
              <a:rPr lang="en-US" sz="1600"/>
              <a:t>As of July 2018, only 3 banks out of 30 had passed the Basel Committee’s latest review of BCBS 239 compliance. All three are believed to be US banks – one of them JP Morgan. (</a:t>
            </a:r>
            <a:r>
              <a:rPr lang="en-US" sz="1600" u="sng">
                <a:solidFill>
                  <a:schemeClr val="hlink"/>
                </a:solidFill>
                <a:hlinkClick r:id="rId3"/>
              </a:rPr>
              <a:t>https://www.risk.net/risk-management/5781976/regulators-bristle-at-slow-progress-on-bcbs-239</a:t>
            </a:r>
            <a:r>
              <a:rPr lang="en-US" sz="1600" u="sng"/>
              <a:t>)</a:t>
            </a:r>
            <a:endParaRPr sz="1600"/>
          </a:p>
          <a:p>
            <a:pPr indent="-228600" lvl="0" marL="228600" rtl="0" algn="l">
              <a:lnSpc>
                <a:spcPct val="90000"/>
              </a:lnSpc>
              <a:spcBef>
                <a:spcPts val="1000"/>
              </a:spcBef>
              <a:spcAft>
                <a:spcPts val="0"/>
              </a:spcAft>
              <a:buClr>
                <a:srgbClr val="FF0000"/>
              </a:buClr>
              <a:buSzPts val="2000"/>
              <a:buFont typeface="Noto Sans Symbols"/>
              <a:buChar char="▪"/>
            </a:pPr>
            <a:r>
              <a:rPr lang="en-US" sz="2000"/>
              <a:t>Fines for Data Breaches.</a:t>
            </a:r>
            <a:endParaRPr b="1" sz="2000"/>
          </a:p>
          <a:p>
            <a:pPr indent="-228600" lvl="1" marL="685800" rtl="0" algn="l">
              <a:lnSpc>
                <a:spcPct val="90000"/>
              </a:lnSpc>
              <a:spcBef>
                <a:spcPts val="500"/>
              </a:spcBef>
              <a:spcAft>
                <a:spcPts val="0"/>
              </a:spcAft>
              <a:buClr>
                <a:srgbClr val="FF0000"/>
              </a:buClr>
              <a:buSzPts val="1600"/>
              <a:buFont typeface="Noto Sans Symbols"/>
              <a:buChar char="▪"/>
            </a:pPr>
            <a:r>
              <a:rPr lang="en-US" sz="1600"/>
              <a:t>A report in September 2019 states that banks have been fined $20 billion for various data breaches </a:t>
            </a:r>
            <a:r>
              <a:rPr lang="en-US" sz="1600" u="sng"/>
              <a:t>(</a:t>
            </a:r>
            <a:r>
              <a:rPr lang="en-US" sz="1600" u="sng">
                <a:solidFill>
                  <a:schemeClr val="hlink"/>
                </a:solidFill>
                <a:hlinkClick r:id="rId4"/>
              </a:rPr>
              <a:t>https://www.risk.net/comment/6968801/op-risk-data-sanctions-busting-fines-cost-banks-20bn#cxrecs_s</a:t>
            </a:r>
            <a:r>
              <a:rPr lang="en-US" sz="1600" u="sng"/>
              <a:t>)</a:t>
            </a:r>
            <a:endParaRPr sz="1600" u="sng"/>
          </a:p>
          <a:p>
            <a:pPr indent="-228600" lvl="0" marL="228600" rtl="0" algn="l">
              <a:lnSpc>
                <a:spcPct val="90000"/>
              </a:lnSpc>
              <a:spcBef>
                <a:spcPts val="1000"/>
              </a:spcBef>
              <a:spcAft>
                <a:spcPts val="0"/>
              </a:spcAft>
              <a:buClr>
                <a:srgbClr val="FF0000"/>
              </a:buClr>
              <a:buSzPts val="2000"/>
              <a:buFont typeface="Noto Sans Symbols"/>
              <a:buChar char="▪"/>
            </a:pPr>
            <a:r>
              <a:rPr lang="en-US" sz="2000"/>
              <a:t>Penalties for GDPR Noncompliance.</a:t>
            </a:r>
            <a:endParaRPr/>
          </a:p>
          <a:p>
            <a:pPr indent="-228600" lvl="1" marL="685800" rtl="0" algn="l">
              <a:lnSpc>
                <a:spcPct val="90000"/>
              </a:lnSpc>
              <a:spcBef>
                <a:spcPts val="500"/>
              </a:spcBef>
              <a:spcAft>
                <a:spcPts val="0"/>
              </a:spcAft>
              <a:buClr>
                <a:srgbClr val="FF0000"/>
              </a:buClr>
              <a:buSzPts val="1600"/>
              <a:buFont typeface="Noto Sans Symbols"/>
              <a:buChar char="▪"/>
            </a:pPr>
            <a:r>
              <a:rPr lang="en-US" sz="1600"/>
              <a:t>Effective May 2018, all organizations in any industry that process the personal data of EU residents are regulated by GRPR. The potential penalties for noncompliance can reach as high as 4% of global revenue or 20 million euros (</a:t>
            </a:r>
            <a:r>
              <a:rPr lang="en-US" sz="1600" u="sng">
                <a:solidFill>
                  <a:schemeClr val="hlink"/>
                </a:solidFill>
                <a:hlinkClick r:id="rId5"/>
              </a:rPr>
              <a:t>http://www.enforcementtracker.com/</a:t>
            </a:r>
            <a:r>
              <a:rPr lang="en-US" sz="1600" u="sng"/>
              <a:t>)</a:t>
            </a:r>
            <a:endParaRPr sz="1600"/>
          </a:p>
          <a:p>
            <a:pPr indent="-146050" lvl="0" marL="228600" rtl="0" algn="l">
              <a:lnSpc>
                <a:spcPct val="110000"/>
              </a:lnSpc>
              <a:spcBef>
                <a:spcPts val="1000"/>
              </a:spcBef>
              <a:spcAft>
                <a:spcPts val="0"/>
              </a:spcAft>
              <a:buClr>
                <a:srgbClr val="FF0000"/>
              </a:buClr>
              <a:buSzPts val="1300"/>
              <a:buNone/>
            </a:pPr>
            <a:r>
              <a:t/>
            </a:r>
            <a:endParaRPr i="1" sz="2000"/>
          </a:p>
        </p:txBody>
      </p:sp>
      <p:sp>
        <p:nvSpPr>
          <p:cNvPr id="153" name="Google Shape;153;p5"/>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154" name="Google Shape;154;p5"/>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6"/>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Approach – Overview</a:t>
            </a:r>
            <a:endParaRPr b="1" i="1" sz="4000">
              <a:solidFill>
                <a:srgbClr val="002060"/>
              </a:solidFill>
              <a:latin typeface="Century Gothic"/>
              <a:ea typeface="Century Gothic"/>
              <a:cs typeface="Century Gothic"/>
              <a:sym typeface="Century Gothic"/>
            </a:endParaRPr>
          </a:p>
        </p:txBody>
      </p:sp>
      <p:sp>
        <p:nvSpPr>
          <p:cNvPr id="160" name="Google Shape;160;p6"/>
          <p:cNvSpPr txBox="1"/>
          <p:nvPr>
            <p:ph idx="1" type="body"/>
          </p:nvPr>
        </p:nvSpPr>
        <p:spPr>
          <a:xfrm>
            <a:off x="327249" y="1426241"/>
            <a:ext cx="11499942" cy="4050702"/>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Clr>
                <a:srgbClr val="FF0000"/>
              </a:buClr>
              <a:buSzPts val="1300"/>
              <a:buNone/>
            </a:pPr>
            <a:r>
              <a:rPr lang="en-US" sz="2000"/>
              <a:t>Our approach to standing up a </a:t>
            </a:r>
            <a:r>
              <a:rPr b="1" lang="en-US" sz="2000"/>
              <a:t>data management</a:t>
            </a:r>
            <a:r>
              <a:rPr lang="en-US" sz="2000"/>
              <a:t> program consists of four phases:</a:t>
            </a:r>
            <a:endParaRPr/>
          </a:p>
          <a:p>
            <a:pPr indent="-457200" lvl="0" marL="457200" rtl="0" algn="l">
              <a:lnSpc>
                <a:spcPct val="90000"/>
              </a:lnSpc>
              <a:spcBef>
                <a:spcPts val="1000"/>
              </a:spcBef>
              <a:spcAft>
                <a:spcPts val="0"/>
              </a:spcAft>
              <a:buClr>
                <a:srgbClr val="FF0000"/>
              </a:buClr>
              <a:buSzPts val="2000"/>
              <a:buFont typeface="Calibri"/>
              <a:buAutoNum type="arabicPeriod"/>
            </a:pPr>
            <a:r>
              <a:rPr b="1" lang="en-US" sz="2000"/>
              <a:t>Discovery</a:t>
            </a:r>
            <a:r>
              <a:rPr lang="en-US" sz="2000"/>
              <a:t>.  Understand the business and current situation. Explore challenges, current data management capabilities, and future aspirations.</a:t>
            </a:r>
            <a:endParaRPr/>
          </a:p>
          <a:p>
            <a:pPr indent="-457200" lvl="0" marL="457200" rtl="0" algn="l">
              <a:lnSpc>
                <a:spcPct val="90000"/>
              </a:lnSpc>
              <a:spcBef>
                <a:spcPts val="1000"/>
              </a:spcBef>
              <a:spcAft>
                <a:spcPts val="0"/>
              </a:spcAft>
              <a:buClr>
                <a:srgbClr val="FF0000"/>
              </a:buClr>
              <a:buSzPts val="2000"/>
              <a:buFont typeface="Calibri"/>
              <a:buAutoNum type="arabicPeriod"/>
            </a:pPr>
            <a:r>
              <a:rPr b="1" lang="en-US" sz="2000"/>
              <a:t>Planning</a:t>
            </a:r>
            <a:r>
              <a:rPr lang="en-US" sz="2000"/>
              <a:t>.  Agree a plan and strategy for data management. Identify use cases, conduct deeper technology assessments, and set up appropriate organization.</a:t>
            </a:r>
            <a:endParaRPr/>
          </a:p>
          <a:p>
            <a:pPr indent="-457200" lvl="0" marL="457200" rtl="0" algn="l">
              <a:lnSpc>
                <a:spcPct val="90000"/>
              </a:lnSpc>
              <a:spcBef>
                <a:spcPts val="1000"/>
              </a:spcBef>
              <a:spcAft>
                <a:spcPts val="0"/>
              </a:spcAft>
              <a:buClr>
                <a:srgbClr val="FF0000"/>
              </a:buClr>
              <a:buSzPts val="2000"/>
              <a:buFont typeface="Calibri"/>
              <a:buAutoNum type="arabicPeriod"/>
            </a:pPr>
            <a:r>
              <a:rPr b="1" lang="en-US" sz="2000"/>
              <a:t>Design</a:t>
            </a:r>
            <a:r>
              <a:rPr lang="en-US" sz="2000"/>
              <a:t>. Develop a technology blueprint. Draft policies, standards, and processes. Select tools to support effective data management.</a:t>
            </a:r>
            <a:endParaRPr/>
          </a:p>
          <a:p>
            <a:pPr indent="-457200" lvl="0" marL="457200" rtl="0" algn="l">
              <a:lnSpc>
                <a:spcPct val="90000"/>
              </a:lnSpc>
              <a:spcBef>
                <a:spcPts val="1000"/>
              </a:spcBef>
              <a:spcAft>
                <a:spcPts val="0"/>
              </a:spcAft>
              <a:buClr>
                <a:srgbClr val="FF0000"/>
              </a:buClr>
              <a:buSzPts val="2000"/>
              <a:buFont typeface="Calibri"/>
              <a:buAutoNum type="arabicPeriod"/>
            </a:pPr>
            <a:r>
              <a:rPr b="1" lang="en-US" sz="2000"/>
              <a:t>Implementation</a:t>
            </a:r>
            <a:r>
              <a:rPr lang="en-US" sz="2000"/>
              <a:t>. Establish data integration processes and data repositories. Implement data domains and data catalogs. Set up reporting and analytics platforms, tools, and models.</a:t>
            </a:r>
            <a:endParaRPr sz="1600"/>
          </a:p>
          <a:p>
            <a:pPr indent="-146050" lvl="0" marL="228600" rtl="0" algn="l">
              <a:lnSpc>
                <a:spcPct val="110000"/>
              </a:lnSpc>
              <a:spcBef>
                <a:spcPts val="1000"/>
              </a:spcBef>
              <a:spcAft>
                <a:spcPts val="0"/>
              </a:spcAft>
              <a:buClr>
                <a:srgbClr val="FF0000"/>
              </a:buClr>
              <a:buSzPts val="1300"/>
              <a:buNone/>
            </a:pPr>
            <a:r>
              <a:t/>
            </a:r>
            <a:endParaRPr i="1" sz="2000"/>
          </a:p>
        </p:txBody>
      </p:sp>
      <p:sp>
        <p:nvSpPr>
          <p:cNvPr id="161" name="Google Shape;161;p6"/>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162" name="Google Shape;162;p6"/>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7"/>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Approach – Discovery</a:t>
            </a:r>
            <a:endParaRPr b="1" i="1" sz="4000">
              <a:solidFill>
                <a:srgbClr val="002060"/>
              </a:solidFill>
              <a:latin typeface="Century Gothic"/>
              <a:ea typeface="Century Gothic"/>
              <a:cs typeface="Century Gothic"/>
              <a:sym typeface="Century Gothic"/>
            </a:endParaRPr>
          </a:p>
        </p:txBody>
      </p:sp>
      <p:sp>
        <p:nvSpPr>
          <p:cNvPr id="168" name="Google Shape;168;p7"/>
          <p:cNvSpPr txBox="1"/>
          <p:nvPr>
            <p:ph idx="1" type="body"/>
          </p:nvPr>
        </p:nvSpPr>
        <p:spPr>
          <a:xfrm>
            <a:off x="327250" y="1408102"/>
            <a:ext cx="4638450" cy="4802461"/>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rgbClr val="FF0000"/>
              </a:buClr>
              <a:buSzPts val="1300"/>
              <a:buNone/>
            </a:pPr>
            <a:r>
              <a:rPr lang="en-US" sz="2000"/>
              <a:t>The most important activity during the Discovery Phase is to conduct a </a:t>
            </a:r>
            <a:r>
              <a:rPr b="1" lang="en-US" sz="2000"/>
              <a:t>Data Management Capability Assessment</a:t>
            </a:r>
            <a:r>
              <a:rPr lang="en-US" sz="2000"/>
              <a:t>:</a:t>
            </a:r>
            <a:endParaRPr/>
          </a:p>
          <a:p>
            <a:pPr indent="-228600" lvl="0" marL="228600" rtl="0" algn="l">
              <a:lnSpc>
                <a:spcPct val="110000"/>
              </a:lnSpc>
              <a:spcBef>
                <a:spcPts val="1000"/>
              </a:spcBef>
              <a:spcAft>
                <a:spcPts val="0"/>
              </a:spcAft>
              <a:buClr>
                <a:srgbClr val="FF0000"/>
              </a:buClr>
              <a:buSzPts val="2000"/>
              <a:buFont typeface="Noto Sans Symbols"/>
              <a:buChar char="▪"/>
            </a:pPr>
            <a:r>
              <a:rPr lang="en-US" sz="2000"/>
              <a:t>Performing an assessment using DAMA’s DMBOK model is one of the best ways to evaluate data management capability.</a:t>
            </a:r>
            <a:endParaRPr/>
          </a:p>
          <a:p>
            <a:pPr indent="-228600" lvl="0" marL="228600" rtl="0" algn="l">
              <a:lnSpc>
                <a:spcPct val="110000"/>
              </a:lnSpc>
              <a:spcBef>
                <a:spcPts val="1000"/>
              </a:spcBef>
              <a:spcAft>
                <a:spcPts val="0"/>
              </a:spcAft>
              <a:buClr>
                <a:srgbClr val="FF0000"/>
              </a:buClr>
              <a:buSzPts val="2000"/>
              <a:buFont typeface="Noto Sans Symbols"/>
              <a:buChar char="▪"/>
            </a:pPr>
            <a:r>
              <a:rPr lang="en-US" sz="2000"/>
              <a:t>This formal review of your data management program helps to identify gaps and agree a list of priorities.</a:t>
            </a:r>
            <a:endParaRPr/>
          </a:p>
          <a:p>
            <a:pPr indent="-228600" lvl="0" marL="228600" rtl="0" algn="l">
              <a:lnSpc>
                <a:spcPct val="110000"/>
              </a:lnSpc>
              <a:spcBef>
                <a:spcPts val="1000"/>
              </a:spcBef>
              <a:spcAft>
                <a:spcPts val="0"/>
              </a:spcAft>
              <a:buClr>
                <a:srgbClr val="FF0000"/>
              </a:buClr>
              <a:buSzPts val="2000"/>
              <a:buFont typeface="Noto Sans Symbols"/>
              <a:buChar char="▪"/>
            </a:pPr>
            <a:r>
              <a:rPr lang="en-US" sz="2000"/>
              <a:t>It can also create a common framework, align stakeholders to a shared vision, and build a business case for change.</a:t>
            </a:r>
            <a:endParaRPr/>
          </a:p>
        </p:txBody>
      </p:sp>
      <p:sp>
        <p:nvSpPr>
          <p:cNvPr id="169" name="Google Shape;169;p7"/>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170" name="Google Shape;170;p7"/>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pic>
        <p:nvPicPr>
          <p:cNvPr id="171" name="Google Shape;171;p7"/>
          <p:cNvPicPr preferRelativeResize="0"/>
          <p:nvPr/>
        </p:nvPicPr>
        <p:blipFill rotWithShape="1">
          <a:blip r:embed="rId3">
            <a:alphaModFix/>
          </a:blip>
          <a:srcRect b="0" l="0" r="0" t="0"/>
          <a:stretch/>
        </p:blipFill>
        <p:spPr>
          <a:xfrm>
            <a:off x="5148486" y="1138498"/>
            <a:ext cx="6499642" cy="5503729"/>
          </a:xfrm>
          <a:prstGeom prst="rect">
            <a:avLst/>
          </a:prstGeom>
          <a:noFill/>
          <a:ln>
            <a:noFill/>
          </a:ln>
        </p:spPr>
      </p:pic>
      <p:sp>
        <p:nvSpPr>
          <p:cNvPr id="172" name="Google Shape;172;p7"/>
          <p:cNvSpPr txBox="1"/>
          <p:nvPr/>
        </p:nvSpPr>
        <p:spPr>
          <a:xfrm>
            <a:off x="5457340" y="6272895"/>
            <a:ext cx="61141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7F7F7F"/>
                </a:solidFill>
                <a:latin typeface="Calibri"/>
                <a:ea typeface="Calibri"/>
                <a:cs typeface="Calibri"/>
                <a:sym typeface="Calibri"/>
              </a:rPr>
              <a:t>DAMA’s DMBOK (Data Management Book of Knowledge) Model</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8"/>
          <p:cNvSpPr txBox="1"/>
          <p:nvPr>
            <p:ph idx="1" type="body"/>
          </p:nvPr>
        </p:nvSpPr>
        <p:spPr>
          <a:xfrm>
            <a:off x="838200" y="2127520"/>
            <a:ext cx="5181600" cy="4351338"/>
          </a:xfrm>
          <a:prstGeom prst="rect">
            <a:avLst/>
          </a:prstGeom>
          <a:noFill/>
          <a:ln>
            <a:noFill/>
          </a:ln>
        </p:spPr>
        <p:txBody>
          <a:bodyPr anchorCtr="0" anchor="t" bIns="45700" lIns="91425" spcFirstLastPara="1" rIns="91425" wrap="square" tIns="45700">
            <a:noAutofit/>
          </a:bodyPr>
          <a:lstStyle/>
          <a:p>
            <a:pPr indent="-457200" lvl="1" marL="457200" rtl="0" algn="l">
              <a:lnSpc>
                <a:spcPct val="110000"/>
              </a:lnSpc>
              <a:spcBef>
                <a:spcPts val="0"/>
              </a:spcBef>
              <a:spcAft>
                <a:spcPts val="0"/>
              </a:spcAft>
              <a:buClr>
                <a:srgbClr val="FF0000"/>
              </a:buClr>
              <a:buSzPts val="2000"/>
              <a:buFont typeface="Calibri"/>
              <a:buAutoNum type="arabicPeriod"/>
            </a:pPr>
            <a:r>
              <a:rPr b="1" lang="en-US" sz="2000"/>
              <a:t>Vision</a:t>
            </a:r>
            <a:r>
              <a:rPr lang="en-US" sz="2000"/>
              <a:t>. Compelling vision for data management.</a:t>
            </a:r>
            <a:endParaRPr/>
          </a:p>
          <a:p>
            <a:pPr indent="-457200" lvl="1" marL="457200" rtl="0" algn="l">
              <a:lnSpc>
                <a:spcPct val="110000"/>
              </a:lnSpc>
              <a:spcBef>
                <a:spcPts val="500"/>
              </a:spcBef>
              <a:spcAft>
                <a:spcPts val="0"/>
              </a:spcAft>
              <a:buClr>
                <a:srgbClr val="FF0000"/>
              </a:buClr>
              <a:buSzPts val="2000"/>
              <a:buFont typeface="Calibri"/>
              <a:buAutoNum type="arabicPeriod"/>
            </a:pPr>
            <a:r>
              <a:rPr b="1" lang="en-US" sz="2000"/>
              <a:t>Business Case</a:t>
            </a:r>
            <a:r>
              <a:rPr lang="en-US" sz="2000"/>
              <a:t>. Summary business case and funding model for data management.</a:t>
            </a:r>
            <a:endParaRPr/>
          </a:p>
          <a:p>
            <a:pPr indent="-457200" lvl="1" marL="457200" rtl="0" algn="l">
              <a:lnSpc>
                <a:spcPct val="110000"/>
              </a:lnSpc>
              <a:spcBef>
                <a:spcPts val="500"/>
              </a:spcBef>
              <a:spcAft>
                <a:spcPts val="0"/>
              </a:spcAft>
              <a:buClr>
                <a:srgbClr val="FF0000"/>
              </a:buClr>
              <a:buSzPts val="2000"/>
              <a:buFont typeface="Calibri"/>
              <a:buAutoNum type="arabicPeriod"/>
            </a:pPr>
            <a:r>
              <a:rPr b="1" lang="en-US" sz="2000"/>
              <a:t>Principles</a:t>
            </a:r>
            <a:r>
              <a:rPr lang="en-US" sz="2000"/>
              <a:t>. Guiding principles, values, and management perspectives.</a:t>
            </a:r>
            <a:endParaRPr/>
          </a:p>
          <a:p>
            <a:pPr indent="-457200" lvl="1" marL="457200" rtl="0" algn="l">
              <a:lnSpc>
                <a:spcPct val="110000"/>
              </a:lnSpc>
              <a:spcBef>
                <a:spcPts val="500"/>
              </a:spcBef>
              <a:spcAft>
                <a:spcPts val="0"/>
              </a:spcAft>
              <a:buClr>
                <a:srgbClr val="FF0000"/>
              </a:buClr>
              <a:buSzPts val="2000"/>
              <a:buFont typeface="Calibri"/>
              <a:buAutoNum type="arabicPeriod"/>
            </a:pPr>
            <a:r>
              <a:rPr b="1" lang="en-US" sz="2000"/>
              <a:t>Objectives</a:t>
            </a:r>
            <a:r>
              <a:rPr lang="en-US" sz="2000"/>
              <a:t>. Mission and long-term goals, aligned to business objectives. SMART objectives for the next 12-24 months.</a:t>
            </a:r>
            <a:endParaRPr/>
          </a:p>
          <a:p>
            <a:pPr indent="-457200" lvl="1" marL="457200" rtl="0" algn="l">
              <a:lnSpc>
                <a:spcPct val="110000"/>
              </a:lnSpc>
              <a:spcBef>
                <a:spcPts val="500"/>
              </a:spcBef>
              <a:spcAft>
                <a:spcPts val="0"/>
              </a:spcAft>
              <a:buClr>
                <a:srgbClr val="FF0000"/>
              </a:buClr>
              <a:buSzPts val="2000"/>
              <a:buFont typeface="Calibri"/>
              <a:buAutoNum type="arabicPeriod"/>
            </a:pPr>
            <a:r>
              <a:rPr b="1" lang="en-US" sz="2000"/>
              <a:t>Measures</a:t>
            </a:r>
            <a:r>
              <a:rPr lang="en-US" sz="2000"/>
              <a:t>. Proposed measures to assess data management success.</a:t>
            </a:r>
            <a:endParaRPr/>
          </a:p>
          <a:p>
            <a:pPr indent="-146050" lvl="1" marL="685800" rtl="0" algn="l">
              <a:lnSpc>
                <a:spcPct val="110000"/>
              </a:lnSpc>
              <a:spcBef>
                <a:spcPts val="500"/>
              </a:spcBef>
              <a:spcAft>
                <a:spcPts val="0"/>
              </a:spcAft>
              <a:buClr>
                <a:srgbClr val="FF0000"/>
              </a:buClr>
              <a:buSzPts val="1300"/>
              <a:buFont typeface="Noto Sans Symbols"/>
              <a:buNone/>
            </a:pPr>
            <a:r>
              <a:t/>
            </a:r>
            <a:endParaRPr sz="2000"/>
          </a:p>
        </p:txBody>
      </p:sp>
      <p:sp>
        <p:nvSpPr>
          <p:cNvPr id="178" name="Google Shape;178;p8"/>
          <p:cNvSpPr txBox="1"/>
          <p:nvPr>
            <p:ph idx="2" type="body"/>
          </p:nvPr>
        </p:nvSpPr>
        <p:spPr>
          <a:xfrm>
            <a:off x="6172200" y="2127520"/>
            <a:ext cx="5181600" cy="4351338"/>
          </a:xfrm>
          <a:prstGeom prst="rect">
            <a:avLst/>
          </a:prstGeom>
          <a:noFill/>
          <a:ln>
            <a:noFill/>
          </a:ln>
        </p:spPr>
        <p:txBody>
          <a:bodyPr anchorCtr="0" anchor="t" bIns="45700" lIns="91425" spcFirstLastPara="1" rIns="91425" wrap="square" tIns="45700">
            <a:noAutofit/>
          </a:bodyPr>
          <a:lstStyle/>
          <a:p>
            <a:pPr indent="-457200" lvl="1" marL="457200" rtl="0" algn="l">
              <a:lnSpc>
                <a:spcPct val="110000"/>
              </a:lnSpc>
              <a:spcBef>
                <a:spcPts val="0"/>
              </a:spcBef>
              <a:spcAft>
                <a:spcPts val="0"/>
              </a:spcAft>
              <a:buClr>
                <a:srgbClr val="FF0000"/>
              </a:buClr>
              <a:buSzPts val="2000"/>
              <a:buFont typeface="Calibri"/>
              <a:buAutoNum type="arabicPeriod" startAt="6"/>
            </a:pPr>
            <a:r>
              <a:rPr b="1" lang="en-US" sz="2000"/>
              <a:t>Organization</a:t>
            </a:r>
            <a:r>
              <a:rPr lang="en-US" sz="2000"/>
              <a:t>. Roles and organizations, along with rights and responsibilities.</a:t>
            </a:r>
            <a:endParaRPr/>
          </a:p>
          <a:p>
            <a:pPr indent="-457200" lvl="1" marL="457200" rtl="0" algn="l">
              <a:lnSpc>
                <a:spcPct val="110000"/>
              </a:lnSpc>
              <a:spcBef>
                <a:spcPts val="500"/>
              </a:spcBef>
              <a:spcAft>
                <a:spcPts val="0"/>
              </a:spcAft>
              <a:buClr>
                <a:srgbClr val="FF0000"/>
              </a:buClr>
              <a:buSzPts val="2000"/>
              <a:buFont typeface="Calibri"/>
              <a:buAutoNum type="arabicPeriod" startAt="6"/>
            </a:pPr>
            <a:r>
              <a:rPr b="1" lang="en-US" sz="2000"/>
              <a:t>Requirements</a:t>
            </a:r>
            <a:r>
              <a:rPr lang="en-US" sz="2000"/>
              <a:t>. Program components and initiatives: data sources &amp; types, analytics, data governance, data infrastructure.</a:t>
            </a:r>
            <a:endParaRPr/>
          </a:p>
          <a:p>
            <a:pPr indent="-457200" lvl="1" marL="457200" rtl="0" algn="l">
              <a:lnSpc>
                <a:spcPct val="110000"/>
              </a:lnSpc>
              <a:spcBef>
                <a:spcPts val="500"/>
              </a:spcBef>
              <a:spcAft>
                <a:spcPts val="0"/>
              </a:spcAft>
              <a:buClr>
                <a:srgbClr val="FF0000"/>
              </a:buClr>
              <a:buSzPts val="2000"/>
              <a:buFont typeface="Calibri"/>
              <a:buAutoNum type="arabicPeriod" startAt="6"/>
            </a:pPr>
            <a:r>
              <a:rPr b="1" lang="en-US" sz="2000"/>
              <a:t>Target State</a:t>
            </a:r>
            <a:r>
              <a:rPr lang="en-US" sz="2000"/>
              <a:t>. Target or future state, along with gap analysis based on current state. </a:t>
            </a:r>
            <a:endParaRPr/>
          </a:p>
          <a:p>
            <a:pPr indent="-457200" lvl="1" marL="457200" rtl="0" algn="l">
              <a:lnSpc>
                <a:spcPct val="110000"/>
              </a:lnSpc>
              <a:spcBef>
                <a:spcPts val="500"/>
              </a:spcBef>
              <a:spcAft>
                <a:spcPts val="0"/>
              </a:spcAft>
              <a:buClr>
                <a:srgbClr val="FF0000"/>
              </a:buClr>
              <a:buSzPts val="2000"/>
              <a:buFont typeface="Calibri"/>
              <a:buAutoNum type="arabicPeriod" startAt="6"/>
            </a:pPr>
            <a:r>
              <a:rPr b="1" lang="en-US" sz="2000"/>
              <a:t>Program</a:t>
            </a:r>
            <a:r>
              <a:rPr lang="en-US" sz="2000"/>
              <a:t>. Prioritized program of work with scope boundaries.</a:t>
            </a:r>
            <a:endParaRPr/>
          </a:p>
          <a:p>
            <a:pPr indent="-457200" lvl="1" marL="457200" rtl="0" algn="l">
              <a:lnSpc>
                <a:spcPct val="110000"/>
              </a:lnSpc>
              <a:spcBef>
                <a:spcPts val="500"/>
              </a:spcBef>
              <a:spcAft>
                <a:spcPts val="0"/>
              </a:spcAft>
              <a:buClr>
                <a:srgbClr val="FF0000"/>
              </a:buClr>
              <a:buSzPts val="2000"/>
              <a:buFont typeface="Calibri"/>
              <a:buAutoNum type="arabicPeriod" startAt="6"/>
            </a:pPr>
            <a:r>
              <a:rPr b="1" lang="en-US" sz="2000"/>
              <a:t>Roadmap</a:t>
            </a:r>
            <a:r>
              <a:rPr lang="en-US" sz="2000"/>
              <a:t>. Implementation roadmap, along with projects, action items, and resources.</a:t>
            </a:r>
            <a:endParaRPr/>
          </a:p>
        </p:txBody>
      </p:sp>
      <p:cxnSp>
        <p:nvCxnSpPr>
          <p:cNvPr id="179" name="Google Shape;179;p8"/>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
        <p:nvSpPr>
          <p:cNvPr id="180" name="Google Shape;180;p8"/>
          <p:cNvSpPr/>
          <p:nvPr/>
        </p:nvSpPr>
        <p:spPr>
          <a:xfrm>
            <a:off x="327248" y="1415654"/>
            <a:ext cx="11320879" cy="413959"/>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2000">
                <a:solidFill>
                  <a:schemeClr val="dk1"/>
                </a:solidFill>
                <a:latin typeface="Calibri"/>
                <a:ea typeface="Calibri"/>
                <a:cs typeface="Calibri"/>
                <a:sym typeface="Calibri"/>
              </a:rPr>
              <a:t>In the Planning Phase, a </a:t>
            </a:r>
            <a:r>
              <a:rPr b="1" lang="en-US" sz="2000">
                <a:solidFill>
                  <a:schemeClr val="dk1"/>
                </a:solidFill>
                <a:latin typeface="Calibri"/>
                <a:ea typeface="Calibri"/>
                <a:cs typeface="Calibri"/>
                <a:sym typeface="Calibri"/>
              </a:rPr>
              <a:t>Data Strategy </a:t>
            </a:r>
            <a:r>
              <a:rPr lang="en-US" sz="2000">
                <a:solidFill>
                  <a:schemeClr val="dk1"/>
                </a:solidFill>
                <a:latin typeface="Calibri"/>
                <a:ea typeface="Calibri"/>
                <a:cs typeface="Calibri"/>
                <a:sym typeface="Calibri"/>
              </a:rPr>
              <a:t>is critical to stand up your Data Management function: </a:t>
            </a:r>
            <a:endParaRPr/>
          </a:p>
        </p:txBody>
      </p:sp>
      <p:sp>
        <p:nvSpPr>
          <p:cNvPr id="181" name="Google Shape;181;p8"/>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Approach – Planning</a:t>
            </a:r>
            <a:endParaRPr b="1" i="1" sz="4000">
              <a:solidFill>
                <a:srgbClr val="002060"/>
              </a:solidFill>
              <a:latin typeface="Century Gothic"/>
              <a:ea typeface="Century Gothic"/>
              <a:cs typeface="Century Gothic"/>
              <a:sym typeface="Century Gothic"/>
            </a:endParaRPr>
          </a:p>
        </p:txBody>
      </p:sp>
      <p:sp>
        <p:nvSpPr>
          <p:cNvPr id="182" name="Google Shape;182;p8"/>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9"/>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Approach – Design </a:t>
            </a:r>
            <a:endParaRPr b="1" i="1" sz="4000">
              <a:solidFill>
                <a:srgbClr val="002060"/>
              </a:solidFill>
              <a:latin typeface="Century Gothic"/>
              <a:ea typeface="Century Gothic"/>
              <a:cs typeface="Century Gothic"/>
              <a:sym typeface="Century Gothic"/>
            </a:endParaRPr>
          </a:p>
        </p:txBody>
      </p:sp>
      <p:sp>
        <p:nvSpPr>
          <p:cNvPr id="188" name="Google Shape;188;p9"/>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189" name="Google Shape;189;p9"/>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pic>
        <p:nvPicPr>
          <p:cNvPr id="190" name="Google Shape;190;p9"/>
          <p:cNvPicPr preferRelativeResize="0"/>
          <p:nvPr/>
        </p:nvPicPr>
        <p:blipFill rotWithShape="1">
          <a:blip r:embed="rId3">
            <a:alphaModFix/>
          </a:blip>
          <a:srcRect b="0" l="0" r="0" t="0"/>
          <a:stretch/>
        </p:blipFill>
        <p:spPr>
          <a:xfrm>
            <a:off x="706075" y="2027147"/>
            <a:ext cx="10563225" cy="3629025"/>
          </a:xfrm>
          <a:prstGeom prst="rect">
            <a:avLst/>
          </a:prstGeom>
          <a:noFill/>
          <a:ln>
            <a:noFill/>
          </a:ln>
        </p:spPr>
      </p:pic>
      <p:sp>
        <p:nvSpPr>
          <p:cNvPr id="191" name="Google Shape;191;p9"/>
          <p:cNvSpPr txBox="1"/>
          <p:nvPr/>
        </p:nvSpPr>
        <p:spPr>
          <a:xfrm>
            <a:off x="327249" y="1426240"/>
            <a:ext cx="11499942" cy="4543461"/>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F0000"/>
              </a:buClr>
              <a:buSzPts val="1300"/>
              <a:buFont typeface="Arial"/>
              <a:buNone/>
            </a:pPr>
            <a:r>
              <a:rPr lang="en-US" sz="2000">
                <a:solidFill>
                  <a:schemeClr val="dk1"/>
                </a:solidFill>
                <a:latin typeface="Calibri"/>
                <a:ea typeface="Calibri"/>
                <a:cs typeface="Calibri"/>
                <a:sym typeface="Calibri"/>
              </a:rPr>
              <a:t>We design a data management program around the </a:t>
            </a:r>
            <a:r>
              <a:rPr b="1" lang="en-US" sz="2000">
                <a:solidFill>
                  <a:schemeClr val="dk1"/>
                </a:solidFill>
                <a:latin typeface="Calibri"/>
                <a:ea typeface="Calibri"/>
                <a:cs typeface="Calibri"/>
                <a:sym typeface="Calibri"/>
              </a:rPr>
              <a:t>Data Pipeline</a:t>
            </a:r>
            <a:r>
              <a:rPr lang="en-US" sz="2000">
                <a:solidFill>
                  <a:schemeClr val="dk1"/>
                </a:solidFill>
                <a:latin typeface="Calibri"/>
                <a:ea typeface="Calibri"/>
                <a:cs typeface="Calibri"/>
                <a:sym typeface="Calibri"/>
              </a:rPr>
              <a:t> during the Design Phase: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rgbClr val="FF0000"/>
              </a:buClr>
              <a:buSzPts val="1300"/>
              <a:buNone/>
            </a:pPr>
            <a:r>
              <a:rPr lang="en-US" sz="2000"/>
              <a:t>The Implementation Phase focuses on building </a:t>
            </a:r>
            <a:r>
              <a:rPr b="1" lang="en-US" sz="2000"/>
              <a:t>Data Management Capabilities </a:t>
            </a:r>
            <a:r>
              <a:rPr lang="en-US" sz="2000"/>
              <a:t>required for a successful data management program.</a:t>
            </a:r>
            <a:endParaRPr/>
          </a:p>
          <a:p>
            <a:pPr indent="0" lvl="0" marL="0" rtl="0" algn="l">
              <a:lnSpc>
                <a:spcPct val="110000"/>
              </a:lnSpc>
              <a:spcBef>
                <a:spcPts val="1000"/>
              </a:spcBef>
              <a:spcAft>
                <a:spcPts val="0"/>
              </a:spcAft>
              <a:buClr>
                <a:srgbClr val="FF0000"/>
              </a:buClr>
              <a:buSzPts val="1300"/>
              <a:buNone/>
            </a:pPr>
            <a:r>
              <a:rPr lang="en-US" sz="2000"/>
              <a:t>The foundational capabilities include:</a:t>
            </a:r>
            <a:endParaRPr/>
          </a:p>
          <a:p>
            <a:pPr indent="-457200" lvl="0" marL="457200" rtl="0" algn="l">
              <a:lnSpc>
                <a:spcPct val="110000"/>
              </a:lnSpc>
              <a:spcBef>
                <a:spcPts val="1000"/>
              </a:spcBef>
              <a:spcAft>
                <a:spcPts val="0"/>
              </a:spcAft>
              <a:buClr>
                <a:srgbClr val="FF0000"/>
              </a:buClr>
              <a:buSzPts val="2000"/>
              <a:buAutoNum type="arabicPeriod"/>
            </a:pPr>
            <a:r>
              <a:rPr b="1" lang="en-US" sz="2000"/>
              <a:t>Analytics</a:t>
            </a:r>
            <a:r>
              <a:rPr lang="en-US" sz="2000"/>
              <a:t>. Reporting platforms and reports, advanced analytics tools and models. </a:t>
            </a:r>
            <a:endParaRPr/>
          </a:p>
          <a:p>
            <a:pPr indent="-457200" lvl="0" marL="457200" rtl="0" algn="l">
              <a:lnSpc>
                <a:spcPct val="110000"/>
              </a:lnSpc>
              <a:spcBef>
                <a:spcPts val="1000"/>
              </a:spcBef>
              <a:spcAft>
                <a:spcPts val="0"/>
              </a:spcAft>
              <a:buClr>
                <a:srgbClr val="FF0000"/>
              </a:buClr>
              <a:buSzPts val="2000"/>
              <a:buAutoNum type="arabicPeriod"/>
            </a:pPr>
            <a:r>
              <a:rPr b="1" lang="en-US" sz="2000"/>
              <a:t>Data Governance</a:t>
            </a:r>
            <a:r>
              <a:rPr lang="en-US" sz="2000"/>
              <a:t>. Data domains, data catalog with data glossary and dictionary.</a:t>
            </a:r>
            <a:endParaRPr/>
          </a:p>
          <a:p>
            <a:pPr indent="-457200" lvl="0" marL="457200" rtl="0" algn="l">
              <a:lnSpc>
                <a:spcPct val="110000"/>
              </a:lnSpc>
              <a:spcBef>
                <a:spcPts val="1000"/>
              </a:spcBef>
              <a:spcAft>
                <a:spcPts val="0"/>
              </a:spcAft>
              <a:buClr>
                <a:srgbClr val="FF0000"/>
              </a:buClr>
              <a:buSzPts val="2000"/>
              <a:buAutoNum type="arabicPeriod"/>
            </a:pPr>
            <a:r>
              <a:rPr b="1" lang="en-US" sz="2000"/>
              <a:t>Data Infrastructure</a:t>
            </a:r>
            <a:r>
              <a:rPr lang="en-US" sz="2000"/>
              <a:t>. Data integration processes, data repositories.</a:t>
            </a:r>
            <a:endParaRPr sz="1800"/>
          </a:p>
        </p:txBody>
      </p:sp>
      <p:cxnSp>
        <p:nvCxnSpPr>
          <p:cNvPr id="197" name="Google Shape;197;p10"/>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grpSp>
        <p:nvGrpSpPr>
          <p:cNvPr id="198" name="Google Shape;198;p10"/>
          <p:cNvGrpSpPr/>
          <p:nvPr/>
        </p:nvGrpSpPr>
        <p:grpSpPr>
          <a:xfrm>
            <a:off x="5863696" y="1451204"/>
            <a:ext cx="5150118" cy="4399685"/>
            <a:chOff x="0" y="0"/>
            <a:chExt cx="5150118" cy="4399685"/>
          </a:xfrm>
        </p:grpSpPr>
        <p:sp>
          <p:nvSpPr>
            <p:cNvPr id="199" name="Google Shape;199;p10"/>
            <p:cNvSpPr/>
            <p:nvPr/>
          </p:nvSpPr>
          <p:spPr>
            <a:xfrm>
              <a:off x="2060047" y="0"/>
              <a:ext cx="1030023" cy="879937"/>
            </a:xfrm>
            <a:prstGeom prst="trapezoid">
              <a:avLst>
                <a:gd fmla="val 58528" name="adj"/>
              </a:avLst>
            </a:prstGeom>
            <a:solidFill>
              <a:srgbClr val="EDEDE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0"/>
            <p:cNvSpPr txBox="1"/>
            <p:nvPr/>
          </p:nvSpPr>
          <p:spPr>
            <a:xfrm>
              <a:off x="2060047" y="0"/>
              <a:ext cx="1030023" cy="879937"/>
            </a:xfrm>
            <a:prstGeom prst="rect">
              <a:avLst/>
            </a:prstGeom>
            <a:noFill/>
            <a:ln>
              <a:noFill/>
            </a:ln>
          </p:spPr>
          <p:txBody>
            <a:bodyPr anchorCtr="0" anchor="ctr" bIns="27925" lIns="27925" spcFirstLastPara="1" rIns="27925" wrap="square" tIns="27925">
              <a:noAutofit/>
            </a:bodyPr>
            <a:lstStyle/>
            <a:p>
              <a:pPr indent="0" lvl="0" marL="0" marR="0" rtl="0" algn="ctr">
                <a:lnSpc>
                  <a:spcPct val="90000"/>
                </a:lnSpc>
                <a:spcBef>
                  <a:spcPts val="0"/>
                </a:spcBef>
                <a:spcAft>
                  <a:spcPts val="0"/>
                </a:spcAft>
                <a:buClr>
                  <a:srgbClr val="757070"/>
                </a:buClr>
                <a:buSzPts val="2200"/>
                <a:buFont typeface="Calibri"/>
                <a:buNone/>
              </a:pPr>
              <a:r>
                <a:rPr lang="en-US" sz="2200">
                  <a:solidFill>
                    <a:srgbClr val="757070"/>
                  </a:solidFill>
                  <a:latin typeface="Calibri"/>
                  <a:ea typeface="Calibri"/>
                  <a:cs typeface="Calibri"/>
                  <a:sym typeface="Calibri"/>
                </a:rPr>
                <a:t>Strategy</a:t>
              </a:r>
              <a:endParaRPr/>
            </a:p>
          </p:txBody>
        </p:sp>
        <p:sp>
          <p:nvSpPr>
            <p:cNvPr id="201" name="Google Shape;201;p10"/>
            <p:cNvSpPr/>
            <p:nvPr/>
          </p:nvSpPr>
          <p:spPr>
            <a:xfrm>
              <a:off x="1545035" y="879937"/>
              <a:ext cx="2060047" cy="879937"/>
            </a:xfrm>
            <a:prstGeom prst="trapezoid">
              <a:avLst>
                <a:gd fmla="val 58528" name="adj"/>
              </a:avLst>
            </a:prstGeom>
            <a:solidFill>
              <a:srgbClr val="DBDBD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0"/>
            <p:cNvSpPr txBox="1"/>
            <p:nvPr/>
          </p:nvSpPr>
          <p:spPr>
            <a:xfrm>
              <a:off x="1905543" y="879937"/>
              <a:ext cx="1339030" cy="879937"/>
            </a:xfrm>
            <a:prstGeom prst="rect">
              <a:avLst/>
            </a:prstGeom>
            <a:noFill/>
            <a:ln>
              <a:noFill/>
            </a:ln>
          </p:spPr>
          <p:txBody>
            <a:bodyPr anchorCtr="0" anchor="ctr" bIns="27925" lIns="27925" spcFirstLastPara="1" rIns="27925" wrap="square" tIns="27925">
              <a:noAutofit/>
            </a:bodyPr>
            <a:lstStyle/>
            <a:p>
              <a:pPr indent="0" lvl="0" marL="0" marR="0" rtl="0" algn="ctr">
                <a:lnSpc>
                  <a:spcPct val="90000"/>
                </a:lnSpc>
                <a:spcBef>
                  <a:spcPts val="0"/>
                </a:spcBef>
                <a:spcAft>
                  <a:spcPts val="0"/>
                </a:spcAft>
                <a:buClr>
                  <a:srgbClr val="757070"/>
                </a:buClr>
                <a:buSzPts val="2200"/>
                <a:buFont typeface="Calibri"/>
                <a:buNone/>
              </a:pPr>
              <a:r>
                <a:rPr lang="en-US" sz="2200">
                  <a:solidFill>
                    <a:srgbClr val="757070"/>
                  </a:solidFill>
                  <a:latin typeface="Calibri"/>
                  <a:ea typeface="Calibri"/>
                  <a:cs typeface="Calibri"/>
                  <a:sym typeface="Calibri"/>
                </a:rPr>
                <a:t>Use Cases</a:t>
              </a:r>
              <a:endParaRPr/>
            </a:p>
          </p:txBody>
        </p:sp>
        <p:sp>
          <p:nvSpPr>
            <p:cNvPr id="203" name="Google Shape;203;p10"/>
            <p:cNvSpPr/>
            <p:nvPr/>
          </p:nvSpPr>
          <p:spPr>
            <a:xfrm>
              <a:off x="1030023" y="1759874"/>
              <a:ext cx="3090070" cy="879937"/>
            </a:xfrm>
            <a:prstGeom prst="trapezoid">
              <a:avLst>
                <a:gd fmla="val 58528" name="adj"/>
              </a:avLst>
            </a:prstGeom>
            <a:solidFill>
              <a:srgbClr val="D8E2F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0"/>
            <p:cNvSpPr txBox="1"/>
            <p:nvPr/>
          </p:nvSpPr>
          <p:spPr>
            <a:xfrm>
              <a:off x="1570785" y="1759874"/>
              <a:ext cx="2008546" cy="879937"/>
            </a:xfrm>
            <a:prstGeom prst="rect">
              <a:avLst/>
            </a:prstGeom>
            <a:noFill/>
            <a:ln>
              <a:noFill/>
            </a:ln>
          </p:spPr>
          <p:txBody>
            <a:bodyPr anchorCtr="0" anchor="ctr" bIns="27925" lIns="27925" spcFirstLastPara="1" rIns="27925" wrap="square" tIns="27925">
              <a:noAutofit/>
            </a:bodyPr>
            <a:lstStyle/>
            <a:p>
              <a:pPr indent="0" lvl="0" marL="0" marR="0" rtl="0" algn="ctr">
                <a:lnSpc>
                  <a:spcPct val="90000"/>
                </a:lnSpc>
                <a:spcBef>
                  <a:spcPts val="0"/>
                </a:spcBef>
                <a:spcAft>
                  <a:spcPts val="0"/>
                </a:spcAft>
                <a:buClr>
                  <a:srgbClr val="757070"/>
                </a:buClr>
                <a:buSzPts val="2200"/>
                <a:buFont typeface="Calibri"/>
                <a:buNone/>
              </a:pPr>
              <a:r>
                <a:rPr lang="en-US" sz="2200">
                  <a:solidFill>
                    <a:srgbClr val="757070"/>
                  </a:solidFill>
                  <a:latin typeface="Calibri"/>
                  <a:ea typeface="Calibri"/>
                  <a:cs typeface="Calibri"/>
                  <a:sym typeface="Calibri"/>
                </a:rPr>
                <a:t>Analytics</a:t>
              </a:r>
              <a:endParaRPr/>
            </a:p>
          </p:txBody>
        </p:sp>
        <p:sp>
          <p:nvSpPr>
            <p:cNvPr id="205" name="Google Shape;205;p10"/>
            <p:cNvSpPr/>
            <p:nvPr/>
          </p:nvSpPr>
          <p:spPr>
            <a:xfrm>
              <a:off x="515011" y="2639811"/>
              <a:ext cx="4120094" cy="879937"/>
            </a:xfrm>
            <a:prstGeom prst="trapezoid">
              <a:avLst>
                <a:gd fmla="val 58528" name="adj"/>
              </a:avLst>
            </a:prstGeom>
            <a:solidFill>
              <a:srgbClr val="B3C6E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0"/>
            <p:cNvSpPr txBox="1"/>
            <p:nvPr/>
          </p:nvSpPr>
          <p:spPr>
            <a:xfrm>
              <a:off x="1236028" y="2639811"/>
              <a:ext cx="2678061" cy="879937"/>
            </a:xfrm>
            <a:prstGeom prst="rect">
              <a:avLst/>
            </a:prstGeom>
            <a:noFill/>
            <a:ln>
              <a:noFill/>
            </a:ln>
          </p:spPr>
          <p:txBody>
            <a:bodyPr anchorCtr="0" anchor="ctr" bIns="27925" lIns="27925" spcFirstLastPara="1" rIns="27925" wrap="square" tIns="27925">
              <a:noAutofit/>
            </a:bodyPr>
            <a:lstStyle/>
            <a:p>
              <a:pPr indent="0" lvl="0" marL="0" marR="0" rtl="0" algn="ctr">
                <a:lnSpc>
                  <a:spcPct val="90000"/>
                </a:lnSpc>
                <a:spcBef>
                  <a:spcPts val="0"/>
                </a:spcBef>
                <a:spcAft>
                  <a:spcPts val="0"/>
                </a:spcAft>
                <a:buClr>
                  <a:srgbClr val="757070"/>
                </a:buClr>
                <a:buSzPts val="2200"/>
                <a:buFont typeface="Calibri"/>
                <a:buNone/>
              </a:pPr>
              <a:r>
                <a:rPr lang="en-US" sz="2200">
                  <a:solidFill>
                    <a:srgbClr val="757070"/>
                  </a:solidFill>
                  <a:latin typeface="Calibri"/>
                  <a:ea typeface="Calibri"/>
                  <a:cs typeface="Calibri"/>
                  <a:sym typeface="Calibri"/>
                </a:rPr>
                <a:t>Data Governance</a:t>
              </a:r>
              <a:endParaRPr/>
            </a:p>
          </p:txBody>
        </p:sp>
        <p:sp>
          <p:nvSpPr>
            <p:cNvPr id="207" name="Google Shape;207;p10"/>
            <p:cNvSpPr/>
            <p:nvPr/>
          </p:nvSpPr>
          <p:spPr>
            <a:xfrm>
              <a:off x="0" y="3519748"/>
              <a:ext cx="5150118" cy="879937"/>
            </a:xfrm>
            <a:prstGeom prst="trapezoid">
              <a:avLst>
                <a:gd fmla="val 58528" name="adj"/>
              </a:avLst>
            </a:prstGeom>
            <a:solidFill>
              <a:srgbClr val="8DA9D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0"/>
            <p:cNvSpPr txBox="1"/>
            <p:nvPr/>
          </p:nvSpPr>
          <p:spPr>
            <a:xfrm>
              <a:off x="901270" y="3519748"/>
              <a:ext cx="3347576" cy="879937"/>
            </a:xfrm>
            <a:prstGeom prst="rect">
              <a:avLst/>
            </a:prstGeom>
            <a:noFill/>
            <a:ln>
              <a:noFill/>
            </a:ln>
          </p:spPr>
          <p:txBody>
            <a:bodyPr anchorCtr="0" anchor="ctr" bIns="27925" lIns="27925" spcFirstLastPara="1" rIns="27925" wrap="square" tIns="27925">
              <a:noAutofit/>
            </a:bodyPr>
            <a:lstStyle/>
            <a:p>
              <a:pPr indent="0" lvl="0" marL="0" marR="0" rtl="0" algn="ctr">
                <a:lnSpc>
                  <a:spcPct val="90000"/>
                </a:lnSpc>
                <a:spcBef>
                  <a:spcPts val="0"/>
                </a:spcBef>
                <a:spcAft>
                  <a:spcPts val="0"/>
                </a:spcAft>
                <a:buClr>
                  <a:srgbClr val="757070"/>
                </a:buClr>
                <a:buSzPts val="2200"/>
                <a:buFont typeface="Calibri"/>
                <a:buNone/>
              </a:pPr>
              <a:r>
                <a:rPr lang="en-US" sz="2200">
                  <a:solidFill>
                    <a:srgbClr val="757070"/>
                  </a:solidFill>
                  <a:latin typeface="Calibri"/>
                  <a:ea typeface="Calibri"/>
                  <a:cs typeface="Calibri"/>
                  <a:sym typeface="Calibri"/>
                </a:rPr>
                <a:t>Data Infrastructure</a:t>
              </a:r>
              <a:endParaRPr/>
            </a:p>
          </p:txBody>
        </p:sp>
      </p:grpSp>
      <p:sp>
        <p:nvSpPr>
          <p:cNvPr id="209" name="Google Shape;209;p10"/>
          <p:cNvSpPr txBox="1"/>
          <p:nvPr/>
        </p:nvSpPr>
        <p:spPr>
          <a:xfrm>
            <a:off x="7007401" y="6040169"/>
            <a:ext cx="286270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7F7F7F"/>
                </a:solidFill>
                <a:latin typeface="Calibri"/>
                <a:ea typeface="Calibri"/>
                <a:cs typeface="Calibri"/>
                <a:sym typeface="Calibri"/>
              </a:rPr>
              <a:t>BCG Data Capabilities Model</a:t>
            </a:r>
            <a:endParaRPr/>
          </a:p>
        </p:txBody>
      </p:sp>
      <p:sp>
        <p:nvSpPr>
          <p:cNvPr id="210" name="Google Shape;210;p10"/>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Approach – Implementation </a:t>
            </a:r>
            <a:endParaRPr b="1" i="1" sz="4000">
              <a:solidFill>
                <a:srgbClr val="002060"/>
              </a:solidFill>
              <a:latin typeface="Century Gothic"/>
              <a:ea typeface="Century Gothic"/>
              <a:cs typeface="Century Gothic"/>
              <a:sym typeface="Century Gothic"/>
            </a:endParaRPr>
          </a:p>
        </p:txBody>
      </p:sp>
      <p:sp>
        <p:nvSpPr>
          <p:cNvPr id="211" name="Google Shape;211;p10"/>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1"/>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Execution – Project Plan</a:t>
            </a:r>
            <a:endParaRPr b="1" i="1" sz="4000">
              <a:solidFill>
                <a:srgbClr val="002060"/>
              </a:solidFill>
              <a:latin typeface="Century Gothic"/>
              <a:ea typeface="Century Gothic"/>
              <a:cs typeface="Century Gothic"/>
              <a:sym typeface="Century Gothic"/>
            </a:endParaRPr>
          </a:p>
        </p:txBody>
      </p:sp>
      <p:sp>
        <p:nvSpPr>
          <p:cNvPr id="217" name="Google Shape;217;p11"/>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218" name="Google Shape;218;p11"/>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grpSp>
        <p:nvGrpSpPr>
          <p:cNvPr id="219" name="Google Shape;219;p11"/>
          <p:cNvGrpSpPr/>
          <p:nvPr/>
        </p:nvGrpSpPr>
        <p:grpSpPr>
          <a:xfrm>
            <a:off x="1711869" y="4494767"/>
            <a:ext cx="742355" cy="838131"/>
            <a:chOff x="1535473" y="4563172"/>
            <a:chExt cx="742355" cy="838131"/>
          </a:xfrm>
        </p:grpSpPr>
        <p:pic>
          <p:nvPicPr>
            <p:cNvPr id="220" name="Google Shape;220;p11"/>
            <p:cNvPicPr preferRelativeResize="0"/>
            <p:nvPr/>
          </p:nvPicPr>
          <p:blipFill rotWithShape="1">
            <a:blip r:embed="rId3">
              <a:alphaModFix/>
            </a:blip>
            <a:srcRect b="0" l="0" r="0" t="0"/>
            <a:stretch/>
          </p:blipFill>
          <p:spPr>
            <a:xfrm>
              <a:off x="1677618" y="4563172"/>
              <a:ext cx="556535" cy="556535"/>
            </a:xfrm>
            <a:prstGeom prst="rect">
              <a:avLst/>
            </a:prstGeom>
            <a:noFill/>
            <a:ln>
              <a:noFill/>
            </a:ln>
          </p:spPr>
        </p:pic>
        <p:pic>
          <p:nvPicPr>
            <p:cNvPr id="221" name="Google Shape;221;p11"/>
            <p:cNvPicPr preferRelativeResize="0"/>
            <p:nvPr/>
          </p:nvPicPr>
          <p:blipFill rotWithShape="1">
            <a:blip r:embed="rId4">
              <a:alphaModFix/>
            </a:blip>
            <a:srcRect b="0" l="0" r="0" t="0"/>
            <a:stretch/>
          </p:blipFill>
          <p:spPr>
            <a:xfrm rot="598279">
              <a:off x="1586131" y="4709606"/>
              <a:ext cx="641039" cy="641039"/>
            </a:xfrm>
            <a:prstGeom prst="rect">
              <a:avLst/>
            </a:prstGeom>
            <a:noFill/>
            <a:ln>
              <a:noFill/>
            </a:ln>
          </p:spPr>
        </p:pic>
      </p:grpSp>
      <p:sp>
        <p:nvSpPr>
          <p:cNvPr id="222" name="Google Shape;222;p11"/>
          <p:cNvSpPr/>
          <p:nvPr/>
        </p:nvSpPr>
        <p:spPr>
          <a:xfrm>
            <a:off x="327249" y="4557455"/>
            <a:ext cx="180438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1E3864"/>
                </a:solidFill>
                <a:latin typeface="Arial"/>
                <a:ea typeface="Arial"/>
                <a:cs typeface="Arial"/>
                <a:sym typeface="Arial"/>
              </a:rPr>
              <a:t>3. Reporting </a:t>
            </a:r>
            <a:br>
              <a:rPr b="1" lang="en-US" sz="1600">
                <a:solidFill>
                  <a:srgbClr val="1E3864"/>
                </a:solidFill>
                <a:latin typeface="Arial"/>
                <a:ea typeface="Arial"/>
                <a:cs typeface="Arial"/>
                <a:sym typeface="Arial"/>
              </a:rPr>
            </a:br>
            <a:r>
              <a:rPr b="1" lang="en-US" sz="1600">
                <a:solidFill>
                  <a:srgbClr val="1E3864"/>
                </a:solidFill>
                <a:latin typeface="Arial"/>
                <a:ea typeface="Arial"/>
                <a:cs typeface="Arial"/>
                <a:sym typeface="Arial"/>
              </a:rPr>
              <a:t>    &amp; Analytics</a:t>
            </a:r>
            <a:endParaRPr/>
          </a:p>
        </p:txBody>
      </p:sp>
      <p:sp>
        <p:nvSpPr>
          <p:cNvPr id="223" name="Google Shape;223;p11"/>
          <p:cNvSpPr txBox="1"/>
          <p:nvPr/>
        </p:nvSpPr>
        <p:spPr>
          <a:xfrm>
            <a:off x="2430992" y="4503420"/>
            <a:ext cx="1781300" cy="260071"/>
          </a:xfrm>
          <a:prstGeom prst="rect">
            <a:avLst/>
          </a:prstGeom>
          <a:noFill/>
          <a:ln>
            <a:noFill/>
          </a:ln>
        </p:spPr>
        <p:txBody>
          <a:bodyPr anchorCtr="0" anchor="t" bIns="19050" lIns="19050" spcFirstLastPara="1" rIns="19050" wrap="square" tIns="19050">
            <a:spAutoFit/>
          </a:bodyPr>
          <a:lstStyle/>
          <a:p>
            <a:pPr indent="0" lvl="0" marL="0" marR="0" rtl="0" algn="l">
              <a:lnSpc>
                <a:spcPct val="90000"/>
              </a:lnSpc>
              <a:spcBef>
                <a:spcPts val="0"/>
              </a:spcBef>
              <a:spcAft>
                <a:spcPts val="0"/>
              </a:spcAft>
              <a:buNone/>
            </a:pPr>
            <a:r>
              <a:t/>
            </a:r>
            <a:endParaRPr sz="1600">
              <a:solidFill>
                <a:schemeClr val="dk1"/>
              </a:solidFill>
              <a:latin typeface="Calibri"/>
              <a:ea typeface="Calibri"/>
              <a:cs typeface="Calibri"/>
              <a:sym typeface="Calibri"/>
            </a:endParaRPr>
          </a:p>
        </p:txBody>
      </p:sp>
      <p:sp>
        <p:nvSpPr>
          <p:cNvPr id="224" name="Google Shape;224;p11"/>
          <p:cNvSpPr/>
          <p:nvPr/>
        </p:nvSpPr>
        <p:spPr>
          <a:xfrm>
            <a:off x="328426" y="2680667"/>
            <a:ext cx="180438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1E3864"/>
                </a:solidFill>
                <a:latin typeface="Arial"/>
                <a:ea typeface="Arial"/>
                <a:cs typeface="Arial"/>
                <a:sym typeface="Arial"/>
              </a:rPr>
              <a:t>1. Data</a:t>
            </a:r>
            <a:br>
              <a:rPr b="1" lang="en-US" sz="1600">
                <a:solidFill>
                  <a:srgbClr val="1E3864"/>
                </a:solidFill>
                <a:latin typeface="Arial"/>
                <a:ea typeface="Arial"/>
                <a:cs typeface="Arial"/>
                <a:sym typeface="Arial"/>
              </a:rPr>
            </a:br>
            <a:r>
              <a:rPr b="1" lang="en-US" sz="1600">
                <a:solidFill>
                  <a:srgbClr val="1E3864"/>
                </a:solidFill>
                <a:latin typeface="Arial"/>
                <a:ea typeface="Arial"/>
                <a:cs typeface="Arial"/>
                <a:sym typeface="Arial"/>
              </a:rPr>
              <a:t>    Pipeline</a:t>
            </a:r>
            <a:endParaRPr/>
          </a:p>
        </p:txBody>
      </p:sp>
      <p:sp>
        <p:nvSpPr>
          <p:cNvPr id="225" name="Google Shape;225;p11"/>
          <p:cNvSpPr/>
          <p:nvPr/>
        </p:nvSpPr>
        <p:spPr>
          <a:xfrm>
            <a:off x="4718838" y="2084166"/>
            <a:ext cx="2214149"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1E3864"/>
                </a:solidFill>
                <a:latin typeface="Arial"/>
                <a:ea typeface="Arial"/>
                <a:cs typeface="Arial"/>
                <a:sym typeface="Arial"/>
              </a:rPr>
              <a:t>Phase 2</a:t>
            </a:r>
            <a:endParaRPr/>
          </a:p>
          <a:p>
            <a:pPr indent="0" lvl="0" marL="0" marR="0" rtl="0" algn="ctr">
              <a:spcBef>
                <a:spcPts val="0"/>
              </a:spcBef>
              <a:spcAft>
                <a:spcPts val="0"/>
              </a:spcAft>
              <a:buNone/>
            </a:pPr>
            <a:r>
              <a:rPr lang="en-US" sz="1600">
                <a:solidFill>
                  <a:srgbClr val="1E3864"/>
                </a:solidFill>
                <a:latin typeface="Arial"/>
                <a:ea typeface="Arial"/>
                <a:cs typeface="Arial"/>
                <a:sym typeface="Arial"/>
              </a:rPr>
              <a:t>Planning</a:t>
            </a:r>
            <a:endParaRPr/>
          </a:p>
        </p:txBody>
      </p:sp>
      <p:sp>
        <p:nvSpPr>
          <p:cNvPr id="226" name="Google Shape;226;p11"/>
          <p:cNvSpPr/>
          <p:nvPr/>
        </p:nvSpPr>
        <p:spPr>
          <a:xfrm>
            <a:off x="6932987" y="2086164"/>
            <a:ext cx="2214149"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1E3864"/>
                </a:solidFill>
                <a:latin typeface="Arial"/>
                <a:ea typeface="Arial"/>
                <a:cs typeface="Arial"/>
                <a:sym typeface="Arial"/>
              </a:rPr>
              <a:t>Phase 3</a:t>
            </a:r>
            <a:endParaRPr/>
          </a:p>
          <a:p>
            <a:pPr indent="0" lvl="0" marL="0" marR="0" rtl="0" algn="ctr">
              <a:spcBef>
                <a:spcPts val="0"/>
              </a:spcBef>
              <a:spcAft>
                <a:spcPts val="0"/>
              </a:spcAft>
              <a:buNone/>
            </a:pPr>
            <a:r>
              <a:rPr lang="en-US" sz="1600">
                <a:solidFill>
                  <a:srgbClr val="1E3864"/>
                </a:solidFill>
                <a:latin typeface="Arial"/>
                <a:ea typeface="Arial"/>
                <a:cs typeface="Arial"/>
                <a:sym typeface="Arial"/>
              </a:rPr>
              <a:t>Design</a:t>
            </a:r>
            <a:endParaRPr/>
          </a:p>
        </p:txBody>
      </p:sp>
      <p:sp>
        <p:nvSpPr>
          <p:cNvPr id="227" name="Google Shape;227;p11"/>
          <p:cNvSpPr/>
          <p:nvPr/>
        </p:nvSpPr>
        <p:spPr>
          <a:xfrm>
            <a:off x="9147136" y="2086164"/>
            <a:ext cx="2214149"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1E3864"/>
                </a:solidFill>
                <a:latin typeface="Arial"/>
                <a:ea typeface="Arial"/>
                <a:cs typeface="Arial"/>
                <a:sym typeface="Arial"/>
              </a:rPr>
              <a:t>Phase 4</a:t>
            </a:r>
            <a:endParaRPr/>
          </a:p>
          <a:p>
            <a:pPr indent="0" lvl="0" marL="0" marR="0" rtl="0" algn="ctr">
              <a:spcBef>
                <a:spcPts val="0"/>
              </a:spcBef>
              <a:spcAft>
                <a:spcPts val="0"/>
              </a:spcAft>
              <a:buNone/>
            </a:pPr>
            <a:r>
              <a:rPr lang="en-US" sz="1600">
                <a:solidFill>
                  <a:srgbClr val="1E3864"/>
                </a:solidFill>
                <a:latin typeface="Arial"/>
                <a:ea typeface="Arial"/>
                <a:cs typeface="Arial"/>
                <a:sym typeface="Arial"/>
              </a:rPr>
              <a:t>Implementation</a:t>
            </a:r>
            <a:endParaRPr/>
          </a:p>
        </p:txBody>
      </p:sp>
      <p:sp>
        <p:nvSpPr>
          <p:cNvPr id="228" name="Google Shape;228;p11"/>
          <p:cNvSpPr/>
          <p:nvPr/>
        </p:nvSpPr>
        <p:spPr>
          <a:xfrm>
            <a:off x="2504452" y="2085280"/>
            <a:ext cx="2214149"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1E3864"/>
                </a:solidFill>
                <a:latin typeface="Arial"/>
                <a:ea typeface="Arial"/>
                <a:cs typeface="Arial"/>
                <a:sym typeface="Arial"/>
              </a:rPr>
              <a:t>Phase 1</a:t>
            </a:r>
            <a:endParaRPr/>
          </a:p>
          <a:p>
            <a:pPr indent="0" lvl="0" marL="0" marR="0" rtl="0" algn="ctr">
              <a:spcBef>
                <a:spcPts val="0"/>
              </a:spcBef>
              <a:spcAft>
                <a:spcPts val="0"/>
              </a:spcAft>
              <a:buNone/>
            </a:pPr>
            <a:r>
              <a:rPr lang="en-US" sz="1600">
                <a:solidFill>
                  <a:srgbClr val="1E3864"/>
                </a:solidFill>
                <a:latin typeface="Arial"/>
                <a:ea typeface="Arial"/>
                <a:cs typeface="Arial"/>
                <a:sym typeface="Arial"/>
              </a:rPr>
              <a:t>Discovery</a:t>
            </a:r>
            <a:endParaRPr/>
          </a:p>
        </p:txBody>
      </p:sp>
      <p:sp>
        <p:nvSpPr>
          <p:cNvPr id="229" name="Google Shape;229;p11"/>
          <p:cNvSpPr/>
          <p:nvPr/>
        </p:nvSpPr>
        <p:spPr>
          <a:xfrm>
            <a:off x="2559334" y="2696073"/>
            <a:ext cx="2094438" cy="376758"/>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Assess systems, data models, and data architecture</a:t>
            </a:r>
            <a:endParaRPr sz="1050">
              <a:solidFill>
                <a:srgbClr val="222A35"/>
              </a:solidFill>
              <a:latin typeface="Calibri"/>
              <a:ea typeface="Calibri"/>
              <a:cs typeface="Calibri"/>
              <a:sym typeface="Calibri"/>
            </a:endParaRPr>
          </a:p>
        </p:txBody>
      </p:sp>
      <p:cxnSp>
        <p:nvCxnSpPr>
          <p:cNvPr id="230" name="Google Shape;230;p11"/>
          <p:cNvCxnSpPr/>
          <p:nvPr/>
        </p:nvCxnSpPr>
        <p:spPr>
          <a:xfrm>
            <a:off x="6927880" y="2670309"/>
            <a:ext cx="0" cy="2757300"/>
          </a:xfrm>
          <a:prstGeom prst="straightConnector1">
            <a:avLst/>
          </a:prstGeom>
          <a:noFill/>
          <a:ln cap="flat" cmpd="sng" w="28575">
            <a:solidFill>
              <a:srgbClr val="D4DBE5"/>
            </a:solidFill>
            <a:prstDash val="solid"/>
            <a:round/>
            <a:headEnd len="sm" w="sm" type="none"/>
            <a:tailEnd len="sm" w="sm" type="none"/>
          </a:ln>
        </p:spPr>
      </p:cxnSp>
      <p:cxnSp>
        <p:nvCxnSpPr>
          <p:cNvPr id="231" name="Google Shape;231;p11"/>
          <p:cNvCxnSpPr/>
          <p:nvPr/>
        </p:nvCxnSpPr>
        <p:spPr>
          <a:xfrm>
            <a:off x="11353056" y="2669649"/>
            <a:ext cx="0" cy="2758621"/>
          </a:xfrm>
          <a:prstGeom prst="straightConnector1">
            <a:avLst/>
          </a:prstGeom>
          <a:noFill/>
          <a:ln cap="flat" cmpd="sng" w="28575">
            <a:solidFill>
              <a:srgbClr val="D4DBE5"/>
            </a:solidFill>
            <a:prstDash val="solid"/>
            <a:round/>
            <a:headEnd len="sm" w="sm" type="none"/>
            <a:tailEnd len="sm" w="sm" type="none"/>
          </a:ln>
        </p:spPr>
      </p:cxnSp>
      <p:cxnSp>
        <p:nvCxnSpPr>
          <p:cNvPr id="232" name="Google Shape;232;p11"/>
          <p:cNvCxnSpPr/>
          <p:nvPr/>
        </p:nvCxnSpPr>
        <p:spPr>
          <a:xfrm>
            <a:off x="9130134" y="2669649"/>
            <a:ext cx="10118" cy="2740038"/>
          </a:xfrm>
          <a:prstGeom prst="straightConnector1">
            <a:avLst/>
          </a:prstGeom>
          <a:noFill/>
          <a:ln cap="flat" cmpd="sng" w="28575">
            <a:solidFill>
              <a:srgbClr val="D4DBE5"/>
            </a:solidFill>
            <a:prstDash val="solid"/>
            <a:round/>
            <a:headEnd len="sm" w="sm" type="none"/>
            <a:tailEnd len="sm" w="sm" type="none"/>
          </a:ln>
        </p:spPr>
      </p:cxnSp>
      <p:cxnSp>
        <p:nvCxnSpPr>
          <p:cNvPr id="233" name="Google Shape;233;p11"/>
          <p:cNvCxnSpPr/>
          <p:nvPr/>
        </p:nvCxnSpPr>
        <p:spPr>
          <a:xfrm>
            <a:off x="2517908" y="2670309"/>
            <a:ext cx="0" cy="2757300"/>
          </a:xfrm>
          <a:prstGeom prst="straightConnector1">
            <a:avLst/>
          </a:prstGeom>
          <a:noFill/>
          <a:ln cap="flat" cmpd="sng" w="28575">
            <a:solidFill>
              <a:srgbClr val="D4DBE5"/>
            </a:solidFill>
            <a:prstDash val="solid"/>
            <a:round/>
            <a:headEnd len="sm" w="sm" type="none"/>
            <a:tailEnd len="sm" w="sm" type="none"/>
          </a:ln>
        </p:spPr>
      </p:cxnSp>
      <p:cxnSp>
        <p:nvCxnSpPr>
          <p:cNvPr id="234" name="Google Shape;234;p11"/>
          <p:cNvCxnSpPr/>
          <p:nvPr/>
        </p:nvCxnSpPr>
        <p:spPr>
          <a:xfrm>
            <a:off x="4715860" y="2671650"/>
            <a:ext cx="0" cy="2757300"/>
          </a:xfrm>
          <a:prstGeom prst="straightConnector1">
            <a:avLst/>
          </a:prstGeom>
          <a:noFill/>
          <a:ln cap="flat" cmpd="sng" w="28575">
            <a:solidFill>
              <a:srgbClr val="D4DBE5"/>
            </a:solidFill>
            <a:prstDash val="solid"/>
            <a:round/>
            <a:headEnd len="sm" w="sm" type="none"/>
            <a:tailEnd len="sm" w="sm" type="none"/>
          </a:ln>
        </p:spPr>
      </p:cxnSp>
      <p:sp>
        <p:nvSpPr>
          <p:cNvPr id="235" name="Google Shape;235;p11"/>
          <p:cNvSpPr/>
          <p:nvPr/>
        </p:nvSpPr>
        <p:spPr>
          <a:xfrm>
            <a:off x="328427" y="3606021"/>
            <a:ext cx="180438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1E3864"/>
                </a:solidFill>
                <a:latin typeface="Arial"/>
                <a:ea typeface="Arial"/>
                <a:cs typeface="Arial"/>
                <a:sym typeface="Arial"/>
              </a:rPr>
              <a:t>2. Data  </a:t>
            </a:r>
            <a:br>
              <a:rPr b="1" lang="en-US" sz="1600">
                <a:solidFill>
                  <a:srgbClr val="1E3864"/>
                </a:solidFill>
                <a:latin typeface="Arial"/>
                <a:ea typeface="Arial"/>
                <a:cs typeface="Arial"/>
                <a:sym typeface="Arial"/>
              </a:rPr>
            </a:br>
            <a:r>
              <a:rPr b="1" lang="en-US" sz="1600">
                <a:solidFill>
                  <a:srgbClr val="1E3864"/>
                </a:solidFill>
                <a:latin typeface="Arial"/>
                <a:ea typeface="Arial"/>
                <a:cs typeface="Arial"/>
                <a:sym typeface="Arial"/>
              </a:rPr>
              <a:t>    Governance</a:t>
            </a:r>
            <a:endParaRPr/>
          </a:p>
        </p:txBody>
      </p:sp>
      <p:grpSp>
        <p:nvGrpSpPr>
          <p:cNvPr id="236" name="Google Shape;236;p11"/>
          <p:cNvGrpSpPr/>
          <p:nvPr/>
        </p:nvGrpSpPr>
        <p:grpSpPr>
          <a:xfrm>
            <a:off x="1807228" y="2649381"/>
            <a:ext cx="703271" cy="623356"/>
            <a:chOff x="1538789" y="2704809"/>
            <a:chExt cx="703271" cy="623356"/>
          </a:xfrm>
        </p:grpSpPr>
        <p:pic>
          <p:nvPicPr>
            <p:cNvPr id="237" name="Google Shape;237;p11"/>
            <p:cNvPicPr preferRelativeResize="0"/>
            <p:nvPr/>
          </p:nvPicPr>
          <p:blipFill rotWithShape="1">
            <a:blip r:embed="rId5">
              <a:alphaModFix/>
            </a:blip>
            <a:srcRect b="0" l="0" r="0" t="0"/>
            <a:stretch/>
          </p:blipFill>
          <p:spPr>
            <a:xfrm rot="-1913994">
              <a:off x="1998887" y="3084992"/>
              <a:ext cx="204570" cy="204570"/>
            </a:xfrm>
            <a:prstGeom prst="rect">
              <a:avLst/>
            </a:prstGeom>
            <a:noFill/>
            <a:ln>
              <a:noFill/>
            </a:ln>
          </p:spPr>
        </p:pic>
        <p:pic>
          <p:nvPicPr>
            <p:cNvPr id="238" name="Google Shape;238;p11"/>
            <p:cNvPicPr preferRelativeResize="0"/>
            <p:nvPr/>
          </p:nvPicPr>
          <p:blipFill rotWithShape="1">
            <a:blip r:embed="rId6">
              <a:alphaModFix/>
            </a:blip>
            <a:srcRect b="0" l="0" r="0" t="0"/>
            <a:stretch/>
          </p:blipFill>
          <p:spPr>
            <a:xfrm>
              <a:off x="1538789" y="2704809"/>
              <a:ext cx="602132" cy="602132"/>
            </a:xfrm>
            <a:prstGeom prst="rect">
              <a:avLst/>
            </a:prstGeom>
            <a:noFill/>
            <a:ln>
              <a:noFill/>
            </a:ln>
          </p:spPr>
        </p:pic>
        <p:pic>
          <p:nvPicPr>
            <p:cNvPr id="239" name="Google Shape;239;p11"/>
            <p:cNvPicPr preferRelativeResize="0"/>
            <p:nvPr/>
          </p:nvPicPr>
          <p:blipFill rotWithShape="1">
            <a:blip r:embed="rId5">
              <a:alphaModFix/>
            </a:blip>
            <a:srcRect b="0" l="0" r="0" t="0"/>
            <a:stretch/>
          </p:blipFill>
          <p:spPr>
            <a:xfrm rot="-1049664">
              <a:off x="1974163" y="3007367"/>
              <a:ext cx="204570" cy="204570"/>
            </a:xfrm>
            <a:prstGeom prst="rect">
              <a:avLst/>
            </a:prstGeom>
            <a:noFill/>
            <a:ln>
              <a:noFill/>
            </a:ln>
          </p:spPr>
        </p:pic>
      </p:grpSp>
      <p:sp>
        <p:nvSpPr>
          <p:cNvPr id="240" name="Google Shape;240;p11"/>
          <p:cNvSpPr/>
          <p:nvPr/>
        </p:nvSpPr>
        <p:spPr>
          <a:xfrm>
            <a:off x="2563238" y="4549213"/>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Assess business objectives and key performance metrics</a:t>
            </a:r>
            <a:endParaRPr/>
          </a:p>
        </p:txBody>
      </p:sp>
      <p:sp>
        <p:nvSpPr>
          <p:cNvPr id="241" name="Google Shape;241;p11"/>
          <p:cNvSpPr/>
          <p:nvPr/>
        </p:nvSpPr>
        <p:spPr>
          <a:xfrm>
            <a:off x="2571355" y="3614553"/>
            <a:ext cx="2104684" cy="377345"/>
          </a:xfrm>
          <a:prstGeom prst="rect">
            <a:avLst/>
          </a:prstGeom>
          <a:solidFill>
            <a:srgbClr val="BBD6EE"/>
          </a:solidFill>
          <a:ln>
            <a:noFill/>
          </a:ln>
        </p:spPr>
        <p:txBody>
          <a:bodyPr anchorCtr="0" anchor="ctr" bIns="45700" lIns="36000" spcFirstLastPara="1" rIns="36000"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Assess data management capabilities, pain points, and gaps</a:t>
            </a:r>
            <a:endParaRPr/>
          </a:p>
        </p:txBody>
      </p:sp>
      <p:pic>
        <p:nvPicPr>
          <p:cNvPr descr="Gavel" id="242" name="Google Shape;242;p11"/>
          <p:cNvPicPr preferRelativeResize="0"/>
          <p:nvPr/>
        </p:nvPicPr>
        <p:blipFill rotWithShape="1">
          <a:blip r:embed="rId7">
            <a:alphaModFix/>
          </a:blip>
          <a:srcRect b="0" l="0" r="0" t="0"/>
          <a:stretch/>
        </p:blipFill>
        <p:spPr>
          <a:xfrm>
            <a:off x="1974202" y="3688848"/>
            <a:ext cx="417342" cy="417342"/>
          </a:xfrm>
          <a:prstGeom prst="rect">
            <a:avLst/>
          </a:prstGeom>
          <a:noFill/>
          <a:ln>
            <a:noFill/>
          </a:ln>
        </p:spPr>
      </p:pic>
      <p:pic>
        <p:nvPicPr>
          <p:cNvPr descr="Volume" id="243" name="Google Shape;243;p11"/>
          <p:cNvPicPr preferRelativeResize="0"/>
          <p:nvPr/>
        </p:nvPicPr>
        <p:blipFill rotWithShape="1">
          <a:blip r:embed="rId8">
            <a:alphaModFix/>
          </a:blip>
          <a:srcRect b="0" l="57190" r="0" t="0"/>
          <a:stretch/>
        </p:blipFill>
        <p:spPr>
          <a:xfrm rot="10800000">
            <a:off x="1854014" y="3738705"/>
            <a:ext cx="178667" cy="417344"/>
          </a:xfrm>
          <a:prstGeom prst="rect">
            <a:avLst/>
          </a:prstGeom>
          <a:noFill/>
          <a:ln>
            <a:noFill/>
          </a:ln>
        </p:spPr>
      </p:pic>
      <p:sp>
        <p:nvSpPr>
          <p:cNvPr id="244" name="Google Shape;244;p11"/>
          <p:cNvSpPr/>
          <p:nvPr/>
        </p:nvSpPr>
        <p:spPr>
          <a:xfrm rot="5400000">
            <a:off x="3502433" y="4454704"/>
            <a:ext cx="215445" cy="2211408"/>
          </a:xfrm>
          <a:prstGeom prst="homePlate">
            <a:avLst>
              <a:gd fmla="val 55347" name="adj"/>
            </a:avLst>
          </a:prstGeom>
          <a:solidFill>
            <a:srgbClr val="ACB8C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245" name="Google Shape;245;p11"/>
          <p:cNvCxnSpPr/>
          <p:nvPr/>
        </p:nvCxnSpPr>
        <p:spPr>
          <a:xfrm>
            <a:off x="327249" y="3566094"/>
            <a:ext cx="11025807" cy="0"/>
          </a:xfrm>
          <a:prstGeom prst="straightConnector1">
            <a:avLst/>
          </a:prstGeom>
          <a:noFill/>
          <a:ln cap="flat" cmpd="sng" w="19050">
            <a:solidFill>
              <a:schemeClr val="lt1"/>
            </a:solidFill>
            <a:prstDash val="solid"/>
            <a:round/>
            <a:headEnd len="sm" w="sm" type="none"/>
            <a:tailEnd len="sm" w="sm" type="none"/>
          </a:ln>
        </p:spPr>
      </p:cxnSp>
      <p:cxnSp>
        <p:nvCxnSpPr>
          <p:cNvPr id="246" name="Google Shape;246;p11"/>
          <p:cNvCxnSpPr/>
          <p:nvPr/>
        </p:nvCxnSpPr>
        <p:spPr>
          <a:xfrm>
            <a:off x="389744" y="5428951"/>
            <a:ext cx="10963312" cy="0"/>
          </a:xfrm>
          <a:prstGeom prst="straightConnector1">
            <a:avLst/>
          </a:prstGeom>
          <a:noFill/>
          <a:ln cap="flat" cmpd="sng" w="19050">
            <a:solidFill>
              <a:schemeClr val="lt1"/>
            </a:solidFill>
            <a:prstDash val="solid"/>
            <a:round/>
            <a:headEnd len="sm" w="sm" type="none"/>
            <a:tailEnd len="sm" w="sm" type="none"/>
          </a:ln>
        </p:spPr>
      </p:cxnSp>
      <p:cxnSp>
        <p:nvCxnSpPr>
          <p:cNvPr id="247" name="Google Shape;247;p11"/>
          <p:cNvCxnSpPr/>
          <p:nvPr/>
        </p:nvCxnSpPr>
        <p:spPr>
          <a:xfrm>
            <a:off x="389744" y="4502360"/>
            <a:ext cx="10963312" cy="0"/>
          </a:xfrm>
          <a:prstGeom prst="straightConnector1">
            <a:avLst/>
          </a:prstGeom>
          <a:noFill/>
          <a:ln cap="flat" cmpd="sng" w="19050">
            <a:solidFill>
              <a:schemeClr val="lt1"/>
            </a:solidFill>
            <a:prstDash val="solid"/>
            <a:round/>
            <a:headEnd len="sm" w="sm" type="none"/>
            <a:tailEnd len="sm" w="sm" type="none"/>
          </a:ln>
        </p:spPr>
      </p:cxnSp>
      <p:sp>
        <p:nvSpPr>
          <p:cNvPr id="248" name="Google Shape;248;p11"/>
          <p:cNvSpPr/>
          <p:nvPr/>
        </p:nvSpPr>
        <p:spPr>
          <a:xfrm rot="5400000">
            <a:off x="5713477" y="4454973"/>
            <a:ext cx="215445" cy="2211408"/>
          </a:xfrm>
          <a:prstGeom prst="homePlate">
            <a:avLst>
              <a:gd fmla="val 55347" name="adj"/>
            </a:avLst>
          </a:prstGeom>
          <a:solidFill>
            <a:srgbClr val="ACB8C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49" name="Google Shape;249;p11"/>
          <p:cNvSpPr/>
          <p:nvPr/>
        </p:nvSpPr>
        <p:spPr>
          <a:xfrm rot="5400000">
            <a:off x="7921872" y="4455152"/>
            <a:ext cx="215445" cy="2211408"/>
          </a:xfrm>
          <a:prstGeom prst="homePlate">
            <a:avLst>
              <a:gd fmla="val 55347" name="adj"/>
            </a:avLst>
          </a:prstGeom>
          <a:solidFill>
            <a:srgbClr val="ACB8C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50" name="Google Shape;250;p11"/>
          <p:cNvSpPr/>
          <p:nvPr/>
        </p:nvSpPr>
        <p:spPr>
          <a:xfrm rot="5400000">
            <a:off x="10133669" y="4454369"/>
            <a:ext cx="215445" cy="2211408"/>
          </a:xfrm>
          <a:prstGeom prst="homePlate">
            <a:avLst>
              <a:gd fmla="val 55347" name="adj"/>
            </a:avLst>
          </a:prstGeom>
          <a:solidFill>
            <a:srgbClr val="ACB8C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51" name="Google Shape;251;p11"/>
          <p:cNvSpPr/>
          <p:nvPr/>
        </p:nvSpPr>
        <p:spPr>
          <a:xfrm>
            <a:off x="630558" y="5762567"/>
            <a:ext cx="118814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1E3864"/>
                </a:solidFill>
                <a:latin typeface="Arial"/>
                <a:ea typeface="Arial"/>
                <a:cs typeface="Arial"/>
                <a:sym typeface="Arial"/>
              </a:rPr>
              <a:t>Outcomes</a:t>
            </a:r>
            <a:endParaRPr b="1" sz="1800">
              <a:solidFill>
                <a:schemeClr val="dk1"/>
              </a:solidFill>
              <a:latin typeface="Calibri"/>
              <a:ea typeface="Calibri"/>
              <a:cs typeface="Calibri"/>
              <a:sym typeface="Calibri"/>
            </a:endParaRPr>
          </a:p>
        </p:txBody>
      </p:sp>
      <p:sp>
        <p:nvSpPr>
          <p:cNvPr id="252" name="Google Shape;252;p11"/>
          <p:cNvSpPr/>
          <p:nvPr/>
        </p:nvSpPr>
        <p:spPr>
          <a:xfrm>
            <a:off x="2566183" y="4989082"/>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Assess datasets for advanced analytics modeling</a:t>
            </a:r>
            <a:endParaRPr/>
          </a:p>
        </p:txBody>
      </p:sp>
      <p:sp>
        <p:nvSpPr>
          <p:cNvPr id="253" name="Google Shape;253;p11"/>
          <p:cNvSpPr txBox="1"/>
          <p:nvPr/>
        </p:nvSpPr>
        <p:spPr>
          <a:xfrm>
            <a:off x="2560718" y="5789054"/>
            <a:ext cx="2106868" cy="577338"/>
          </a:xfrm>
          <a:prstGeom prst="rect">
            <a:avLst/>
          </a:prstGeom>
          <a:noFill/>
          <a:ln>
            <a:noFill/>
          </a:ln>
        </p:spPr>
        <p:txBody>
          <a:bodyPr anchorCtr="0" anchor="t" bIns="19050" lIns="19050" spcFirstLastPara="1" rIns="19050" wrap="square" tIns="19050">
            <a:spAutoFit/>
          </a:bodyPr>
          <a:lstStyle/>
          <a:p>
            <a:pPr indent="-171450" lvl="0" marL="171450" marR="0" rtl="0" algn="l">
              <a:lnSpc>
                <a:spcPct val="90000"/>
              </a:lnSpc>
              <a:spcBef>
                <a:spcPts val="0"/>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Initiate project</a:t>
            </a:r>
            <a:endParaRPr/>
          </a:p>
          <a:p>
            <a:pPr indent="-171450" lvl="0" marL="171450" marR="0" rtl="0" algn="l">
              <a:lnSpc>
                <a:spcPct val="90000"/>
              </a:lnSpc>
              <a:spcBef>
                <a:spcPts val="375"/>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Understand business &amp; data</a:t>
            </a:r>
            <a:endParaRPr/>
          </a:p>
          <a:p>
            <a:pPr indent="-171450" lvl="0" marL="171450" marR="0" rtl="0" algn="l">
              <a:lnSpc>
                <a:spcPct val="90000"/>
              </a:lnSpc>
              <a:spcBef>
                <a:spcPts val="375"/>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Identify pain points &amp; gaps</a:t>
            </a:r>
            <a:endParaRPr/>
          </a:p>
        </p:txBody>
      </p:sp>
      <p:sp>
        <p:nvSpPr>
          <p:cNvPr id="254" name="Google Shape;254;p11"/>
          <p:cNvSpPr txBox="1"/>
          <p:nvPr/>
        </p:nvSpPr>
        <p:spPr>
          <a:xfrm>
            <a:off x="4715495" y="5789053"/>
            <a:ext cx="2106868" cy="577338"/>
          </a:xfrm>
          <a:prstGeom prst="rect">
            <a:avLst/>
          </a:prstGeom>
          <a:noFill/>
          <a:ln>
            <a:noFill/>
          </a:ln>
        </p:spPr>
        <p:txBody>
          <a:bodyPr anchorCtr="0" anchor="t" bIns="19050" lIns="19050" spcFirstLastPara="1" rIns="19050" wrap="square" tIns="19050">
            <a:spAutoFit/>
          </a:bodyPr>
          <a:lstStyle/>
          <a:p>
            <a:pPr indent="-171450" lvl="0" marL="171450" marR="0" rtl="0" algn="l">
              <a:lnSpc>
                <a:spcPct val="90000"/>
              </a:lnSpc>
              <a:spcBef>
                <a:spcPts val="0"/>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Develop data strategy</a:t>
            </a:r>
            <a:endParaRPr/>
          </a:p>
          <a:p>
            <a:pPr indent="-171450" lvl="0" marL="171450" marR="0" rtl="0" algn="l">
              <a:lnSpc>
                <a:spcPct val="90000"/>
              </a:lnSpc>
              <a:spcBef>
                <a:spcPts val="375"/>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Establish governance organization</a:t>
            </a:r>
            <a:endParaRPr/>
          </a:p>
          <a:p>
            <a:pPr indent="-171450" lvl="0" marL="171450" marR="0" rtl="0" algn="l">
              <a:lnSpc>
                <a:spcPct val="90000"/>
              </a:lnSpc>
              <a:spcBef>
                <a:spcPts val="375"/>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Identify priorities &amp; use cases</a:t>
            </a:r>
            <a:endParaRPr/>
          </a:p>
        </p:txBody>
      </p:sp>
      <p:sp>
        <p:nvSpPr>
          <p:cNvPr id="255" name="Google Shape;255;p11"/>
          <p:cNvSpPr txBox="1"/>
          <p:nvPr/>
        </p:nvSpPr>
        <p:spPr>
          <a:xfrm>
            <a:off x="6932707" y="5789052"/>
            <a:ext cx="2106868" cy="577338"/>
          </a:xfrm>
          <a:prstGeom prst="rect">
            <a:avLst/>
          </a:prstGeom>
          <a:noFill/>
          <a:ln>
            <a:noFill/>
          </a:ln>
        </p:spPr>
        <p:txBody>
          <a:bodyPr anchorCtr="0" anchor="t" bIns="19050" lIns="19050" spcFirstLastPara="1" rIns="19050" wrap="square" tIns="19050">
            <a:spAutoFit/>
          </a:bodyPr>
          <a:lstStyle/>
          <a:p>
            <a:pPr indent="-171450" lvl="0" marL="171450" marR="0" rtl="0" algn="l">
              <a:lnSpc>
                <a:spcPct val="90000"/>
              </a:lnSpc>
              <a:spcBef>
                <a:spcPts val="0"/>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Design data pipeline</a:t>
            </a:r>
            <a:endParaRPr/>
          </a:p>
          <a:p>
            <a:pPr indent="-171450" lvl="0" marL="171450" marR="0" rtl="0" algn="l">
              <a:lnSpc>
                <a:spcPct val="90000"/>
              </a:lnSpc>
              <a:spcBef>
                <a:spcPts val="375"/>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Select data &amp; reporting tools</a:t>
            </a:r>
            <a:endParaRPr/>
          </a:p>
          <a:p>
            <a:pPr indent="-171450" lvl="0" marL="171450" marR="0" rtl="0" algn="l">
              <a:lnSpc>
                <a:spcPct val="90000"/>
              </a:lnSpc>
              <a:spcBef>
                <a:spcPts val="375"/>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Draft policies &amp; processes</a:t>
            </a:r>
            <a:endParaRPr/>
          </a:p>
        </p:txBody>
      </p:sp>
      <p:sp>
        <p:nvSpPr>
          <p:cNvPr id="256" name="Google Shape;256;p11"/>
          <p:cNvSpPr txBox="1"/>
          <p:nvPr/>
        </p:nvSpPr>
        <p:spPr>
          <a:xfrm>
            <a:off x="9154428" y="5787132"/>
            <a:ext cx="2106868" cy="577338"/>
          </a:xfrm>
          <a:prstGeom prst="rect">
            <a:avLst/>
          </a:prstGeom>
          <a:noFill/>
          <a:ln>
            <a:noFill/>
          </a:ln>
        </p:spPr>
        <p:txBody>
          <a:bodyPr anchorCtr="0" anchor="t" bIns="19050" lIns="19050" spcFirstLastPara="1" rIns="19050" wrap="square" tIns="19050">
            <a:spAutoFit/>
          </a:bodyPr>
          <a:lstStyle/>
          <a:p>
            <a:pPr indent="-171450" lvl="0" marL="171450" marR="0" rtl="0" algn="l">
              <a:lnSpc>
                <a:spcPct val="90000"/>
              </a:lnSpc>
              <a:spcBef>
                <a:spcPts val="0"/>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Data storage and integration </a:t>
            </a:r>
            <a:endParaRPr/>
          </a:p>
          <a:p>
            <a:pPr indent="-171450" lvl="0" marL="171450" marR="0" rtl="0" algn="l">
              <a:lnSpc>
                <a:spcPct val="90000"/>
              </a:lnSpc>
              <a:spcBef>
                <a:spcPts val="375"/>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Data catalog</a:t>
            </a:r>
            <a:endParaRPr/>
          </a:p>
          <a:p>
            <a:pPr indent="-171450" lvl="0" marL="171450" marR="0" rtl="0" algn="l">
              <a:lnSpc>
                <a:spcPct val="90000"/>
              </a:lnSpc>
              <a:spcBef>
                <a:spcPts val="375"/>
              </a:spcBef>
              <a:spcAft>
                <a:spcPts val="0"/>
              </a:spcAft>
              <a:buClr>
                <a:srgbClr val="1F3864"/>
              </a:buClr>
              <a:buSzPts val="1050"/>
              <a:buFont typeface="Noto Sans Symbols"/>
              <a:buChar char="✔"/>
            </a:pPr>
            <a:r>
              <a:rPr i="1" lang="en-US" sz="1050">
                <a:solidFill>
                  <a:srgbClr val="1F3864"/>
                </a:solidFill>
                <a:latin typeface="Roboto"/>
                <a:ea typeface="Roboto"/>
                <a:cs typeface="Roboto"/>
                <a:sym typeface="Roboto"/>
              </a:rPr>
              <a:t>Reports and analytics tools</a:t>
            </a:r>
            <a:endParaRPr/>
          </a:p>
        </p:txBody>
      </p:sp>
      <p:sp>
        <p:nvSpPr>
          <p:cNvPr id="257" name="Google Shape;257;p11"/>
          <p:cNvSpPr/>
          <p:nvPr/>
        </p:nvSpPr>
        <p:spPr>
          <a:xfrm>
            <a:off x="4768287" y="2684174"/>
            <a:ext cx="2114706" cy="376758"/>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Develop data strategy or assess existing data strategy</a:t>
            </a:r>
            <a:endParaRPr sz="1050">
              <a:solidFill>
                <a:srgbClr val="222A35"/>
              </a:solidFill>
              <a:latin typeface="Calibri"/>
              <a:ea typeface="Calibri"/>
              <a:cs typeface="Calibri"/>
              <a:sym typeface="Calibri"/>
            </a:endParaRPr>
          </a:p>
        </p:txBody>
      </p:sp>
      <p:sp>
        <p:nvSpPr>
          <p:cNvPr id="258" name="Google Shape;258;p11"/>
          <p:cNvSpPr/>
          <p:nvPr/>
        </p:nvSpPr>
        <p:spPr>
          <a:xfrm>
            <a:off x="4767976" y="4549213"/>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Rationalize reports based on business priorities </a:t>
            </a:r>
            <a:endParaRPr/>
          </a:p>
        </p:txBody>
      </p:sp>
      <p:sp>
        <p:nvSpPr>
          <p:cNvPr id="259" name="Google Shape;259;p11"/>
          <p:cNvSpPr/>
          <p:nvPr/>
        </p:nvSpPr>
        <p:spPr>
          <a:xfrm>
            <a:off x="4767640" y="3623777"/>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Identify use cases, critical data reports, critical data elements</a:t>
            </a:r>
            <a:endParaRPr/>
          </a:p>
        </p:txBody>
      </p:sp>
      <p:sp>
        <p:nvSpPr>
          <p:cNvPr id="260" name="Google Shape;260;p11"/>
          <p:cNvSpPr/>
          <p:nvPr/>
        </p:nvSpPr>
        <p:spPr>
          <a:xfrm>
            <a:off x="4770921" y="4989082"/>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Identify predictive analytics use cases and opportunities</a:t>
            </a:r>
            <a:endParaRPr/>
          </a:p>
        </p:txBody>
      </p:sp>
      <p:sp>
        <p:nvSpPr>
          <p:cNvPr id="261" name="Google Shape;261;p11"/>
          <p:cNvSpPr/>
          <p:nvPr/>
        </p:nvSpPr>
        <p:spPr>
          <a:xfrm>
            <a:off x="6975712" y="2683767"/>
            <a:ext cx="2105892" cy="376758"/>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Develop blueprint for data pipeline</a:t>
            </a:r>
            <a:endParaRPr sz="1050">
              <a:solidFill>
                <a:srgbClr val="222A35"/>
              </a:solidFill>
              <a:latin typeface="Calibri"/>
              <a:ea typeface="Calibri"/>
              <a:cs typeface="Calibri"/>
              <a:sym typeface="Calibri"/>
            </a:endParaRPr>
          </a:p>
        </p:txBody>
      </p:sp>
      <p:sp>
        <p:nvSpPr>
          <p:cNvPr id="262" name="Google Shape;262;p11"/>
          <p:cNvSpPr/>
          <p:nvPr/>
        </p:nvSpPr>
        <p:spPr>
          <a:xfrm>
            <a:off x="6977255" y="4549213"/>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Select enterprise reporting platform </a:t>
            </a:r>
            <a:endParaRPr/>
          </a:p>
        </p:txBody>
      </p:sp>
      <p:sp>
        <p:nvSpPr>
          <p:cNvPr id="263" name="Google Shape;263;p11"/>
          <p:cNvSpPr/>
          <p:nvPr/>
        </p:nvSpPr>
        <p:spPr>
          <a:xfrm>
            <a:off x="6976919" y="3612202"/>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Draft data policies, standards, and processes</a:t>
            </a:r>
            <a:endParaRPr/>
          </a:p>
        </p:txBody>
      </p:sp>
      <p:sp>
        <p:nvSpPr>
          <p:cNvPr id="264" name="Google Shape;264;p11"/>
          <p:cNvSpPr/>
          <p:nvPr/>
        </p:nvSpPr>
        <p:spPr>
          <a:xfrm>
            <a:off x="6980200" y="4989082"/>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Develop data collection guide and prepare data for modeling</a:t>
            </a:r>
            <a:endParaRPr/>
          </a:p>
        </p:txBody>
      </p:sp>
      <p:sp>
        <p:nvSpPr>
          <p:cNvPr id="265" name="Google Shape;265;p11"/>
          <p:cNvSpPr/>
          <p:nvPr/>
        </p:nvSpPr>
        <p:spPr>
          <a:xfrm>
            <a:off x="9185139" y="2682676"/>
            <a:ext cx="2115694" cy="376758"/>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Implement and monitor ETL data integration processes</a:t>
            </a:r>
            <a:endParaRPr/>
          </a:p>
        </p:txBody>
      </p:sp>
      <p:sp>
        <p:nvSpPr>
          <p:cNvPr id="266" name="Google Shape;266;p11"/>
          <p:cNvSpPr/>
          <p:nvPr/>
        </p:nvSpPr>
        <p:spPr>
          <a:xfrm>
            <a:off x="9196484" y="4548122"/>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Implement reporting platform and build prioritized reports</a:t>
            </a:r>
            <a:endParaRPr/>
          </a:p>
        </p:txBody>
      </p:sp>
      <p:sp>
        <p:nvSpPr>
          <p:cNvPr id="267" name="Google Shape;267;p11"/>
          <p:cNvSpPr/>
          <p:nvPr/>
        </p:nvSpPr>
        <p:spPr>
          <a:xfrm>
            <a:off x="9196148" y="3611111"/>
            <a:ext cx="2104684" cy="377345"/>
          </a:xfrm>
          <a:prstGeom prst="rect">
            <a:avLst/>
          </a:prstGeom>
          <a:solidFill>
            <a:srgbClr val="BBD6EE"/>
          </a:solidFill>
          <a:ln>
            <a:noFill/>
          </a:ln>
        </p:spPr>
        <p:txBody>
          <a:bodyPr anchorCtr="0" anchor="ctr" bIns="45700" lIns="36000" spcFirstLastPara="1" rIns="36000"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Establish data domains, authoritative sources, provisioning points</a:t>
            </a:r>
            <a:endParaRPr/>
          </a:p>
        </p:txBody>
      </p:sp>
      <p:sp>
        <p:nvSpPr>
          <p:cNvPr id="268" name="Google Shape;268;p11"/>
          <p:cNvSpPr/>
          <p:nvPr/>
        </p:nvSpPr>
        <p:spPr>
          <a:xfrm>
            <a:off x="9199429" y="4987991"/>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Develop predictive analytics tools and build models</a:t>
            </a:r>
            <a:endParaRPr/>
          </a:p>
        </p:txBody>
      </p:sp>
      <p:sp>
        <p:nvSpPr>
          <p:cNvPr id="269" name="Google Shape;269;p11"/>
          <p:cNvSpPr/>
          <p:nvPr/>
        </p:nvSpPr>
        <p:spPr>
          <a:xfrm>
            <a:off x="4767640" y="4061129"/>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Establish data governance committee, stewards, custodians</a:t>
            </a:r>
            <a:endParaRPr/>
          </a:p>
        </p:txBody>
      </p:sp>
      <p:sp>
        <p:nvSpPr>
          <p:cNvPr id="270" name="Google Shape;270;p11"/>
          <p:cNvSpPr/>
          <p:nvPr/>
        </p:nvSpPr>
        <p:spPr>
          <a:xfrm>
            <a:off x="6976316" y="4053433"/>
            <a:ext cx="2104684" cy="37734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Select data catalog platform and other governance tools</a:t>
            </a:r>
            <a:endParaRPr/>
          </a:p>
        </p:txBody>
      </p:sp>
      <p:sp>
        <p:nvSpPr>
          <p:cNvPr id="271" name="Google Shape;271;p11"/>
          <p:cNvSpPr/>
          <p:nvPr/>
        </p:nvSpPr>
        <p:spPr>
          <a:xfrm>
            <a:off x="9196148" y="4053433"/>
            <a:ext cx="2104684" cy="377345"/>
          </a:xfrm>
          <a:prstGeom prst="rect">
            <a:avLst/>
          </a:prstGeom>
          <a:solidFill>
            <a:srgbClr val="BBD6EE"/>
          </a:solidFill>
          <a:ln>
            <a:noFill/>
          </a:ln>
        </p:spPr>
        <p:txBody>
          <a:bodyPr anchorCtr="0" anchor="ctr" bIns="45700" lIns="36000" spcFirstLastPara="1" rIns="36000"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Populate data catalog</a:t>
            </a:r>
            <a:endParaRPr/>
          </a:p>
        </p:txBody>
      </p:sp>
      <p:sp>
        <p:nvSpPr>
          <p:cNvPr id="272" name="Google Shape;272;p11"/>
          <p:cNvSpPr/>
          <p:nvPr/>
        </p:nvSpPr>
        <p:spPr>
          <a:xfrm>
            <a:off x="4775114" y="3137251"/>
            <a:ext cx="2114706" cy="376758"/>
          </a:xfrm>
          <a:prstGeom prst="rect">
            <a:avLst/>
          </a:prstGeom>
          <a:solidFill>
            <a:srgbClr val="BBD6EE"/>
          </a:solidFill>
          <a:ln>
            <a:noFill/>
          </a:ln>
        </p:spPr>
        <p:txBody>
          <a:bodyPr anchorCtr="0" anchor="ctr" bIns="45700" lIns="36000" spcFirstLastPara="1" rIns="36000"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Technical assessment of data repositories, tools, ETL processes</a:t>
            </a:r>
            <a:endParaRPr sz="1050">
              <a:solidFill>
                <a:srgbClr val="222A35"/>
              </a:solidFill>
              <a:latin typeface="Calibri"/>
              <a:ea typeface="Calibri"/>
              <a:cs typeface="Calibri"/>
              <a:sym typeface="Calibri"/>
            </a:endParaRPr>
          </a:p>
        </p:txBody>
      </p:sp>
      <p:sp>
        <p:nvSpPr>
          <p:cNvPr id="273" name="Google Shape;273;p11"/>
          <p:cNvSpPr/>
          <p:nvPr/>
        </p:nvSpPr>
        <p:spPr>
          <a:xfrm>
            <a:off x="6965941" y="3134242"/>
            <a:ext cx="2105892" cy="376758"/>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Select tools for data ingestion, storage, and integration</a:t>
            </a:r>
            <a:endParaRPr sz="1050">
              <a:solidFill>
                <a:srgbClr val="222A35"/>
              </a:solidFill>
              <a:latin typeface="Calibri"/>
              <a:ea typeface="Calibri"/>
              <a:cs typeface="Calibri"/>
              <a:sym typeface="Calibri"/>
            </a:endParaRPr>
          </a:p>
        </p:txBody>
      </p:sp>
      <p:sp>
        <p:nvSpPr>
          <p:cNvPr id="274" name="Google Shape;274;p11"/>
          <p:cNvSpPr/>
          <p:nvPr/>
        </p:nvSpPr>
        <p:spPr>
          <a:xfrm>
            <a:off x="9188619" y="3132198"/>
            <a:ext cx="2115694" cy="376758"/>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50">
                <a:solidFill>
                  <a:srgbClr val="1E3864"/>
                </a:solidFill>
                <a:latin typeface="Calibri"/>
                <a:ea typeface="Calibri"/>
                <a:cs typeface="Calibri"/>
                <a:sym typeface="Calibri"/>
              </a:rPr>
              <a:t>Implement operational data stores, data warehouses, data lakes.</a:t>
            </a:r>
            <a:endParaRPr/>
          </a:p>
        </p:txBody>
      </p:sp>
      <p:sp>
        <p:nvSpPr>
          <p:cNvPr id="275" name="Google Shape;275;p11"/>
          <p:cNvSpPr txBox="1"/>
          <p:nvPr/>
        </p:nvSpPr>
        <p:spPr>
          <a:xfrm>
            <a:off x="327249" y="1426240"/>
            <a:ext cx="11499942" cy="4543461"/>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FF0000"/>
              </a:buClr>
              <a:buSzPts val="1300"/>
              <a:buFont typeface="Arial"/>
              <a:buNone/>
            </a:pPr>
            <a:r>
              <a:rPr lang="en-US" sz="2000">
                <a:solidFill>
                  <a:schemeClr val="dk1"/>
                </a:solidFill>
                <a:latin typeface="Calibri"/>
                <a:ea typeface="Calibri"/>
                <a:cs typeface="Calibri"/>
                <a:sym typeface="Calibri"/>
              </a:rPr>
              <a:t>We implement </a:t>
            </a:r>
            <a:r>
              <a:rPr b="1" lang="en-US" sz="2000">
                <a:solidFill>
                  <a:schemeClr val="dk1"/>
                </a:solidFill>
                <a:latin typeface="Calibri"/>
                <a:ea typeface="Calibri"/>
                <a:cs typeface="Calibri"/>
                <a:sym typeface="Calibri"/>
              </a:rPr>
              <a:t>data management</a:t>
            </a:r>
            <a:r>
              <a:rPr lang="en-US" sz="2000">
                <a:solidFill>
                  <a:schemeClr val="dk1"/>
                </a:solidFill>
                <a:latin typeface="Calibri"/>
                <a:ea typeface="Calibri"/>
                <a:cs typeface="Calibri"/>
                <a:sym typeface="Calibri"/>
              </a:rPr>
              <a:t> via three workstreams: data pipeline, data governance, and reporting: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2"/>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Execution – Project Team</a:t>
            </a:r>
            <a:endParaRPr b="1" i="1" sz="4000">
              <a:solidFill>
                <a:srgbClr val="002060"/>
              </a:solidFill>
              <a:latin typeface="Century Gothic"/>
              <a:ea typeface="Century Gothic"/>
              <a:cs typeface="Century Gothic"/>
              <a:sym typeface="Century Gothic"/>
            </a:endParaRPr>
          </a:p>
        </p:txBody>
      </p:sp>
      <p:graphicFrame>
        <p:nvGraphicFramePr>
          <p:cNvPr id="281" name="Google Shape;281;p12"/>
          <p:cNvGraphicFramePr/>
          <p:nvPr/>
        </p:nvGraphicFramePr>
        <p:xfrm>
          <a:off x="838200" y="1825625"/>
          <a:ext cx="3000000" cy="3000000"/>
        </p:xfrm>
        <a:graphic>
          <a:graphicData uri="http://schemas.openxmlformats.org/drawingml/2006/table">
            <a:tbl>
              <a:tblPr bandRow="1" firstRow="1">
                <a:noFill/>
                <a:tableStyleId>{0E8E8B56-5657-400B-BDB6-87A0BA827148}</a:tableStyleId>
              </a:tblPr>
              <a:tblGrid>
                <a:gridCol w="1247450"/>
                <a:gridCol w="2048475"/>
                <a:gridCol w="7219675"/>
              </a:tblGrid>
              <a:tr h="370850">
                <a:tc>
                  <a:txBody>
                    <a:bodyPr/>
                    <a:lstStyle/>
                    <a:p>
                      <a:pPr indent="0" lvl="0" marL="0" marR="0" rtl="0" algn="l">
                        <a:spcBef>
                          <a:spcPts val="0"/>
                        </a:spcBef>
                        <a:spcAft>
                          <a:spcPts val="0"/>
                        </a:spcAft>
                        <a:buNone/>
                      </a:pPr>
                      <a:r>
                        <a:rPr lang="en-US" sz="1800" u="none" cap="none" strike="noStrike"/>
                        <a:t>Name</a:t>
                      </a:r>
                      <a:endParaRPr/>
                    </a:p>
                  </a:txBody>
                  <a:tcPr marT="45725" marB="45725" marR="91450" marL="91450"/>
                </a:tc>
                <a:tc>
                  <a:txBody>
                    <a:bodyPr/>
                    <a:lstStyle/>
                    <a:p>
                      <a:pPr indent="0" lvl="0" marL="0" marR="0" rtl="0" algn="l">
                        <a:spcBef>
                          <a:spcPts val="0"/>
                        </a:spcBef>
                        <a:spcAft>
                          <a:spcPts val="0"/>
                        </a:spcAft>
                        <a:buNone/>
                      </a:pPr>
                      <a:r>
                        <a:rPr lang="en-US" sz="1800"/>
                        <a:t>Role</a:t>
                      </a:r>
                      <a:endParaRPr/>
                    </a:p>
                  </a:txBody>
                  <a:tcPr marT="45725" marB="45725" marR="91450" marL="91450"/>
                </a:tc>
                <a:tc>
                  <a:txBody>
                    <a:bodyPr/>
                    <a:lstStyle/>
                    <a:p>
                      <a:pPr indent="0" lvl="0" marL="0" marR="0" rtl="0" algn="l">
                        <a:spcBef>
                          <a:spcPts val="0"/>
                        </a:spcBef>
                        <a:spcAft>
                          <a:spcPts val="0"/>
                        </a:spcAft>
                        <a:buNone/>
                      </a:pPr>
                      <a:r>
                        <a:rPr lang="en-US" sz="1800"/>
                        <a:t>Qualifications</a:t>
                      </a:r>
                      <a:endParaRPr/>
                    </a:p>
                  </a:txBody>
                  <a:tcPr marT="45725" marB="45725" marR="91450" marL="91450"/>
                </a:tc>
              </a:tr>
              <a:tr h="370850">
                <a:tc>
                  <a:txBody>
                    <a:bodyPr/>
                    <a:lstStyle/>
                    <a:p>
                      <a:pPr indent="0" lvl="0" marL="0" marR="0" rtl="0" algn="l">
                        <a:spcBef>
                          <a:spcPts val="0"/>
                        </a:spcBef>
                        <a:spcAft>
                          <a:spcPts val="0"/>
                        </a:spcAft>
                        <a:buNone/>
                      </a:pPr>
                      <a:r>
                        <a:rPr lang="en-US" sz="1800"/>
                        <a:t>Rob Straker</a:t>
                      </a:r>
                      <a:endParaRPr/>
                    </a:p>
                  </a:txBody>
                  <a:tcPr marT="45725" marB="45725" marR="91450" marL="91450"/>
                </a:tc>
                <a:tc>
                  <a:txBody>
                    <a:bodyPr/>
                    <a:lstStyle/>
                    <a:p>
                      <a:pPr indent="0" lvl="0" marL="0" marR="0" rtl="0" algn="l">
                        <a:spcBef>
                          <a:spcPts val="0"/>
                        </a:spcBef>
                        <a:spcAft>
                          <a:spcPts val="0"/>
                        </a:spcAft>
                        <a:buNone/>
                      </a:pPr>
                      <a:r>
                        <a:rPr lang="en-US" sz="1800"/>
                        <a:t>Project Lead &amp; </a:t>
                      </a:r>
                      <a:br>
                        <a:rPr lang="en-US" sz="1800"/>
                      </a:br>
                      <a:r>
                        <a:rPr lang="en-US" sz="1800"/>
                        <a:t>Data Governance SME</a:t>
                      </a:r>
                      <a:endParaRPr/>
                    </a:p>
                  </a:txBody>
                  <a:tcPr marT="45725" marB="45725" marR="91450" marL="91450"/>
                </a:tc>
                <a:tc>
                  <a:txBody>
                    <a:bodyPr/>
                    <a:lstStyle/>
                    <a:p>
                      <a:pPr indent="-285750" lvl="0" marL="285750" marR="0" rtl="0" algn="l">
                        <a:spcBef>
                          <a:spcPts val="0"/>
                        </a:spcBef>
                        <a:spcAft>
                          <a:spcPts val="0"/>
                        </a:spcAft>
                        <a:buClr>
                          <a:srgbClr val="FF0000"/>
                        </a:buClr>
                        <a:buSzPts val="1170"/>
                        <a:buFont typeface="Noto Sans Symbols"/>
                        <a:buChar char="▪"/>
                      </a:pPr>
                      <a:r>
                        <a:rPr lang="en-US" sz="1800"/>
                        <a:t>Experienced management consultant and corporate executive</a:t>
                      </a:r>
                      <a:endParaRPr/>
                    </a:p>
                    <a:p>
                      <a:pPr indent="-285750" lvl="0" marL="285750" marR="0" rtl="0" algn="l">
                        <a:spcBef>
                          <a:spcPts val="0"/>
                        </a:spcBef>
                        <a:spcAft>
                          <a:spcPts val="0"/>
                        </a:spcAft>
                        <a:buClr>
                          <a:srgbClr val="FF0000"/>
                        </a:buClr>
                        <a:buSzPts val="1170"/>
                        <a:buFont typeface="Noto Sans Symbols"/>
                        <a:buChar char="▪"/>
                      </a:pPr>
                      <a:r>
                        <a:rPr b="1" lang="en-US" sz="1800"/>
                        <a:t>Projects</a:t>
                      </a:r>
                      <a:r>
                        <a:rPr lang="en-US" sz="1800"/>
                        <a:t>: Data Governance, Regulatory Compliance, Advanced Analytics</a:t>
                      </a:r>
                      <a:endParaRPr/>
                    </a:p>
                    <a:p>
                      <a:pPr indent="-285750" lvl="0" marL="285750" marR="0" rtl="0" algn="l">
                        <a:spcBef>
                          <a:spcPts val="0"/>
                        </a:spcBef>
                        <a:spcAft>
                          <a:spcPts val="0"/>
                        </a:spcAft>
                        <a:buClr>
                          <a:srgbClr val="FF0000"/>
                        </a:buClr>
                        <a:buSzPts val="1170"/>
                        <a:buFont typeface="Noto Sans Symbols"/>
                        <a:buChar char="▪"/>
                      </a:pPr>
                      <a:r>
                        <a:rPr b="1" lang="en-US" sz="1800"/>
                        <a:t>Certifications</a:t>
                      </a:r>
                      <a:r>
                        <a:rPr lang="en-US" sz="1800"/>
                        <a:t>: PMP, Lean Six Sigma Black Belt, Agile</a:t>
                      </a:r>
                      <a:endParaRPr/>
                    </a:p>
                    <a:p>
                      <a:pPr indent="-285750" lvl="0" marL="285750" marR="0" rtl="0" algn="l">
                        <a:spcBef>
                          <a:spcPts val="0"/>
                        </a:spcBef>
                        <a:spcAft>
                          <a:spcPts val="0"/>
                        </a:spcAft>
                        <a:buClr>
                          <a:srgbClr val="FF0000"/>
                        </a:buClr>
                        <a:buSzPts val="1170"/>
                        <a:buFont typeface="Noto Sans Symbols"/>
                        <a:buChar char="▪"/>
                      </a:pPr>
                      <a:r>
                        <a:rPr b="1" lang="en-US" sz="1800"/>
                        <a:t>Courses</a:t>
                      </a:r>
                      <a:r>
                        <a:rPr lang="en-US" sz="1800"/>
                        <a:t>: Artificial Intelligence, Data Science, Data Engineering</a:t>
                      </a:r>
                      <a:endParaRPr/>
                    </a:p>
                    <a:p>
                      <a:pPr indent="-285750" lvl="0" marL="285750" marR="0" rtl="0" algn="l">
                        <a:spcBef>
                          <a:spcPts val="0"/>
                        </a:spcBef>
                        <a:spcAft>
                          <a:spcPts val="0"/>
                        </a:spcAft>
                        <a:buClr>
                          <a:srgbClr val="FF0000"/>
                        </a:buClr>
                        <a:buSzPts val="1170"/>
                        <a:buFont typeface="Noto Sans Symbols"/>
                        <a:buChar char="▪"/>
                      </a:pPr>
                      <a:r>
                        <a:rPr lang="en-US" sz="1800"/>
                        <a:t>MBA, MSc Astronomy, BSc Astrophysics</a:t>
                      </a:r>
                      <a:endParaRPr/>
                    </a:p>
                  </a:txBody>
                  <a:tcPr marT="45725" marB="45725" marR="91450" marL="91450"/>
                </a:tc>
              </a:tr>
              <a:tr h="370850">
                <a:tc>
                  <a:txBody>
                    <a:bodyPr/>
                    <a:lstStyle/>
                    <a:p>
                      <a:pPr indent="0" lvl="0" marL="0" marR="0" rtl="0" algn="l">
                        <a:spcBef>
                          <a:spcPts val="0"/>
                        </a:spcBef>
                        <a:spcAft>
                          <a:spcPts val="0"/>
                        </a:spcAft>
                        <a:buNone/>
                      </a:pPr>
                      <a:r>
                        <a:rPr lang="en-US" sz="1800"/>
                        <a:t>Jane Estrada</a:t>
                      </a:r>
                      <a:endParaRPr/>
                    </a:p>
                  </a:txBody>
                  <a:tcPr marT="45725" marB="45725" marR="91450" marL="91450"/>
                </a:tc>
                <a:tc>
                  <a:txBody>
                    <a:bodyPr/>
                    <a:lstStyle/>
                    <a:p>
                      <a:pPr indent="0" lvl="0" marL="0" marR="0" rtl="0" algn="l">
                        <a:spcBef>
                          <a:spcPts val="0"/>
                        </a:spcBef>
                        <a:spcAft>
                          <a:spcPts val="0"/>
                        </a:spcAft>
                        <a:buNone/>
                      </a:pPr>
                      <a:r>
                        <a:rPr lang="en-US" sz="1800"/>
                        <a:t>Data Management Professional &amp; Founder at Euryka</a:t>
                      </a:r>
                      <a:endParaRPr sz="1800"/>
                    </a:p>
                  </a:txBody>
                  <a:tcPr marT="45725" marB="45725" marR="91450" marL="91450"/>
                </a:tc>
                <a:tc>
                  <a:txBody>
                    <a:bodyPr/>
                    <a:lstStyle/>
                    <a:p>
                      <a:pPr indent="-285750" lvl="0" marL="285750" marR="0" rtl="0" algn="l">
                        <a:lnSpc>
                          <a:spcPct val="100000"/>
                        </a:lnSpc>
                        <a:spcBef>
                          <a:spcPts val="0"/>
                        </a:spcBef>
                        <a:spcAft>
                          <a:spcPts val="0"/>
                        </a:spcAft>
                        <a:buClr>
                          <a:srgbClr val="FF0000"/>
                        </a:buClr>
                        <a:buSzPts val="1170"/>
                        <a:buFont typeface="Noto Sans Symbols"/>
                        <a:buChar char="▪"/>
                      </a:pPr>
                      <a:r>
                        <a:rPr lang="en-US" sz="1800"/>
                        <a:t>Experienced Data Management consultant and enterprise data architect</a:t>
                      </a:r>
                      <a:endParaRPr/>
                    </a:p>
                    <a:p>
                      <a:pPr indent="-285750" lvl="0" marL="285750" marR="0" rtl="0" algn="l">
                        <a:lnSpc>
                          <a:spcPct val="100000"/>
                        </a:lnSpc>
                        <a:spcBef>
                          <a:spcPts val="0"/>
                        </a:spcBef>
                        <a:spcAft>
                          <a:spcPts val="0"/>
                        </a:spcAft>
                        <a:buClr>
                          <a:srgbClr val="FF0000"/>
                        </a:buClr>
                        <a:buSzPts val="1170"/>
                        <a:buFont typeface="Noto Sans Symbols"/>
                        <a:buChar char="▪"/>
                      </a:pPr>
                      <a:r>
                        <a:rPr b="1" lang="en-US" sz="1800"/>
                        <a:t>Projects</a:t>
                      </a:r>
                      <a:r>
                        <a:rPr lang="en-US" sz="1800"/>
                        <a:t>: Capital Markets, Data Management, Enterprise Data Architecture, Euryka Data Catalog</a:t>
                      </a:r>
                      <a:endParaRPr/>
                    </a:p>
                    <a:p>
                      <a:pPr indent="-285750" lvl="0" marL="285750" marR="0" rtl="0" algn="l">
                        <a:lnSpc>
                          <a:spcPct val="100000"/>
                        </a:lnSpc>
                        <a:spcBef>
                          <a:spcPts val="0"/>
                        </a:spcBef>
                        <a:spcAft>
                          <a:spcPts val="0"/>
                        </a:spcAft>
                        <a:buClr>
                          <a:srgbClr val="FF0000"/>
                        </a:buClr>
                        <a:buSzPts val="1170"/>
                        <a:buFont typeface="Noto Sans Symbols"/>
                        <a:buChar char="▪"/>
                      </a:pPr>
                      <a:r>
                        <a:rPr b="1" lang="en-US" sz="1800"/>
                        <a:t>Courses</a:t>
                      </a:r>
                      <a:r>
                        <a:rPr lang="en-US" sz="1800"/>
                        <a:t>: CDMP,  OCP</a:t>
                      </a:r>
                      <a:endParaRPr/>
                    </a:p>
                    <a:p>
                      <a:pPr indent="-285750" lvl="0" marL="285750" marR="0" rtl="0" algn="l">
                        <a:lnSpc>
                          <a:spcPct val="100000"/>
                        </a:lnSpc>
                        <a:spcBef>
                          <a:spcPts val="0"/>
                        </a:spcBef>
                        <a:spcAft>
                          <a:spcPts val="0"/>
                        </a:spcAft>
                        <a:buClr>
                          <a:srgbClr val="FF0000"/>
                        </a:buClr>
                        <a:buSzPts val="1170"/>
                        <a:buFont typeface="Noto Sans Symbols"/>
                        <a:buChar char="▪"/>
                      </a:pPr>
                      <a:r>
                        <a:rPr lang="en-US" sz="1800"/>
                        <a:t>BA Computer Science and Political Science</a:t>
                      </a:r>
                      <a:endParaRPr/>
                    </a:p>
                  </a:txBody>
                  <a:tcPr marT="45725" marB="45725" marR="91450" marL="91450"/>
                </a:tc>
              </a:tr>
              <a:tr h="370850">
                <a:tc>
                  <a:txBody>
                    <a:bodyPr/>
                    <a:lstStyle/>
                    <a:p>
                      <a:pPr indent="0" lvl="0" marL="0" marR="0" rtl="0" algn="l">
                        <a:spcBef>
                          <a:spcPts val="0"/>
                        </a:spcBef>
                        <a:spcAft>
                          <a:spcPts val="0"/>
                        </a:spcAft>
                        <a:buNone/>
                      </a:pPr>
                      <a:r>
                        <a:rPr lang="en-US" sz="1800"/>
                        <a:t>TM7</a:t>
                      </a:r>
                      <a:endParaRPr/>
                    </a:p>
                  </a:txBody>
                  <a:tcPr marT="45725" marB="45725" marR="91450" marL="91450"/>
                </a:tc>
                <a:tc>
                  <a:txBody>
                    <a:bodyPr/>
                    <a:lstStyle/>
                    <a:p>
                      <a:pPr indent="0" lvl="0" marL="0" marR="0" rtl="0" algn="l">
                        <a:lnSpc>
                          <a:spcPct val="100000"/>
                        </a:lnSpc>
                        <a:spcBef>
                          <a:spcPts val="0"/>
                        </a:spcBef>
                        <a:spcAft>
                          <a:spcPts val="0"/>
                        </a:spcAft>
                        <a:buClr>
                          <a:srgbClr val="FF0000"/>
                        </a:buClr>
                        <a:buSzPts val="1170"/>
                        <a:buFont typeface="Noto Sans Symbols"/>
                        <a:buNone/>
                      </a:pPr>
                      <a:r>
                        <a:rPr b="0" i="0" lang="en-US" sz="1800" u="none" cap="none" strike="noStrike">
                          <a:solidFill>
                            <a:srgbClr val="000000"/>
                          </a:solidFill>
                          <a:latin typeface="Calibri"/>
                          <a:ea typeface="Calibri"/>
                          <a:cs typeface="Calibri"/>
                          <a:sym typeface="Calibri"/>
                        </a:rPr>
                        <a:t>Technology Leader &amp; Data Engineer</a:t>
                      </a:r>
                      <a:endParaRPr/>
                    </a:p>
                  </a:txBody>
                  <a:tcPr marT="45725" marB="45725" marR="91450" marL="91450"/>
                </a:tc>
                <a:tc>
                  <a:txBody>
                    <a:bodyPr/>
                    <a:lstStyle/>
                    <a:p>
                      <a:pPr indent="-285750" lvl="0" marL="285750" marR="0" rtl="0" algn="l">
                        <a:lnSpc>
                          <a:spcPct val="100000"/>
                        </a:lnSpc>
                        <a:spcBef>
                          <a:spcPts val="0"/>
                        </a:spcBef>
                        <a:spcAft>
                          <a:spcPts val="0"/>
                        </a:spcAft>
                        <a:buClr>
                          <a:srgbClr val="FF0000"/>
                        </a:buClr>
                        <a:buSzPts val="1170"/>
                        <a:buFont typeface="Noto Sans Symbols"/>
                        <a:buChar char="▪"/>
                      </a:pPr>
                      <a:r>
                        <a:rPr b="0" i="0" lang="en-US" sz="1800" u="none" cap="none" strike="noStrike">
                          <a:solidFill>
                            <a:srgbClr val="000000"/>
                          </a:solidFill>
                          <a:latin typeface="Calibri"/>
                          <a:ea typeface="Calibri"/>
                          <a:cs typeface="Calibri"/>
                          <a:sym typeface="Calibri"/>
                        </a:rPr>
                        <a:t>Canadian software engineering specializing in FinTech products and tools.</a:t>
                      </a:r>
                      <a:endParaRPr/>
                    </a:p>
                  </a:txBody>
                  <a:tcPr marT="45725" marB="45725" marR="91450" marL="91450"/>
                </a:tc>
              </a:tr>
              <a:tr h="370850">
                <a:tc>
                  <a:txBody>
                    <a:bodyPr/>
                    <a:lstStyle/>
                    <a:p>
                      <a:pPr indent="0" lvl="0" marL="0" marR="0" rtl="0" algn="l">
                        <a:spcBef>
                          <a:spcPts val="0"/>
                        </a:spcBef>
                        <a:spcAft>
                          <a:spcPts val="0"/>
                        </a:spcAft>
                        <a:buNone/>
                      </a:pPr>
                      <a:r>
                        <a:rPr lang="en-US" sz="1800"/>
                        <a:t>Client</a:t>
                      </a:r>
                      <a:endParaRPr/>
                    </a:p>
                  </a:txBody>
                  <a:tcPr marT="45725" marB="45725" marR="91450" marL="91450"/>
                </a:tc>
                <a:tc>
                  <a:txBody>
                    <a:bodyPr/>
                    <a:lstStyle/>
                    <a:p>
                      <a:pPr indent="0" lvl="0" marL="0" marR="0" rtl="0" algn="l">
                        <a:spcBef>
                          <a:spcPts val="0"/>
                        </a:spcBef>
                        <a:spcAft>
                          <a:spcPts val="0"/>
                        </a:spcAft>
                        <a:buNone/>
                      </a:pPr>
                      <a:r>
                        <a:rPr lang="en-US" sz="1800"/>
                        <a:t>Data Analyst</a:t>
                      </a:r>
                      <a:endParaRPr/>
                    </a:p>
                  </a:txBody>
                  <a:tcPr marT="45725" marB="45725" marR="91450" marL="91450"/>
                </a:tc>
                <a:tc>
                  <a:txBody>
                    <a:bodyPr/>
                    <a:lstStyle/>
                    <a:p>
                      <a:pPr indent="-285750" lvl="0" marL="285750" marR="0" rtl="0" algn="l">
                        <a:lnSpc>
                          <a:spcPct val="100000"/>
                        </a:lnSpc>
                        <a:spcBef>
                          <a:spcPts val="0"/>
                        </a:spcBef>
                        <a:spcAft>
                          <a:spcPts val="0"/>
                        </a:spcAft>
                        <a:buClr>
                          <a:srgbClr val="FF0000"/>
                        </a:buClr>
                        <a:buSzPts val="1170"/>
                        <a:buFont typeface="Noto Sans Symbols"/>
                        <a:buChar char="▪"/>
                      </a:pPr>
                      <a:r>
                        <a:rPr lang="en-US" sz="1800"/>
                        <a:t>TBD.</a:t>
                      </a:r>
                      <a:endParaRPr/>
                    </a:p>
                  </a:txBody>
                  <a:tcPr marT="45725" marB="45725" marR="91450" marL="91450"/>
                </a:tc>
              </a:tr>
            </a:tbl>
          </a:graphicData>
        </a:graphic>
      </p:graphicFrame>
      <p:sp>
        <p:nvSpPr>
          <p:cNvPr id="282" name="Google Shape;282;p12"/>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283" name="Google Shape;283;p12"/>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3"/>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Execution – Secrets to Success</a:t>
            </a:r>
            <a:endParaRPr b="1" i="1" sz="4000">
              <a:solidFill>
                <a:srgbClr val="002060"/>
              </a:solidFill>
              <a:latin typeface="Century Gothic"/>
              <a:ea typeface="Century Gothic"/>
              <a:cs typeface="Century Gothic"/>
              <a:sym typeface="Century Gothic"/>
            </a:endParaRPr>
          </a:p>
        </p:txBody>
      </p:sp>
      <p:sp>
        <p:nvSpPr>
          <p:cNvPr id="289" name="Google Shape;289;p13"/>
          <p:cNvSpPr txBox="1"/>
          <p:nvPr>
            <p:ph idx="1" type="body"/>
          </p:nvPr>
        </p:nvSpPr>
        <p:spPr>
          <a:xfrm>
            <a:off x="327249" y="1426241"/>
            <a:ext cx="11499942" cy="4050702"/>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Clr>
                <a:srgbClr val="FF0000"/>
              </a:buClr>
              <a:buSzPts val="1300"/>
              <a:buNone/>
            </a:pPr>
            <a:r>
              <a:rPr lang="en-US" sz="2000"/>
              <a:t>Our approach ensures success by building data management practices that are:</a:t>
            </a:r>
            <a:endParaRPr/>
          </a:p>
          <a:p>
            <a:pPr indent="-228600" lvl="0" marL="228600" rtl="0" algn="l">
              <a:lnSpc>
                <a:spcPct val="110000"/>
              </a:lnSpc>
              <a:spcBef>
                <a:spcPts val="1000"/>
              </a:spcBef>
              <a:spcAft>
                <a:spcPts val="0"/>
              </a:spcAft>
              <a:buClr>
                <a:srgbClr val="FF0000"/>
              </a:buClr>
              <a:buSzPts val="2000"/>
              <a:buFont typeface="Noto Sans Symbols"/>
              <a:buChar char="▪"/>
            </a:pPr>
            <a:r>
              <a:rPr b="1" lang="en-US" sz="2000"/>
              <a:t>Metadata-Driven.</a:t>
            </a:r>
            <a:endParaRPr/>
          </a:p>
          <a:p>
            <a:pPr indent="-228600" lvl="1" marL="685800" rtl="0" algn="l">
              <a:lnSpc>
                <a:spcPct val="110000"/>
              </a:lnSpc>
              <a:spcBef>
                <a:spcPts val="500"/>
              </a:spcBef>
              <a:spcAft>
                <a:spcPts val="0"/>
              </a:spcAft>
              <a:buClr>
                <a:srgbClr val="FF0000"/>
              </a:buClr>
              <a:buSzPts val="1600"/>
              <a:buFont typeface="Noto Sans Symbols"/>
              <a:buChar char="▪"/>
            </a:pPr>
            <a:r>
              <a:rPr lang="en-US" sz="1600"/>
              <a:t>A good Data Management practice must be metadata driven and have efficient processes in place.  Too often organizations jump into building data stores, data warehouses and analytics without metadata or processes.  </a:t>
            </a:r>
            <a:endParaRPr/>
          </a:p>
          <a:p>
            <a:pPr indent="-228600" lvl="1" marL="685800" rtl="0" algn="l">
              <a:lnSpc>
                <a:spcPct val="110000"/>
              </a:lnSpc>
              <a:spcBef>
                <a:spcPts val="500"/>
              </a:spcBef>
              <a:spcAft>
                <a:spcPts val="0"/>
              </a:spcAft>
              <a:buClr>
                <a:srgbClr val="FF0000"/>
              </a:buClr>
              <a:buSzPts val="1600"/>
              <a:buFont typeface="Noto Sans Symbols"/>
              <a:buChar char="▪"/>
            </a:pPr>
            <a:r>
              <a:rPr lang="en-US" sz="1600"/>
              <a:t>The result is a “black box” of data that is hard to understand or trust. </a:t>
            </a:r>
            <a:endParaRPr/>
          </a:p>
          <a:p>
            <a:pPr indent="-228600" lvl="0" marL="228600" rtl="0" algn="l">
              <a:lnSpc>
                <a:spcPct val="110000"/>
              </a:lnSpc>
              <a:spcBef>
                <a:spcPts val="1000"/>
              </a:spcBef>
              <a:spcAft>
                <a:spcPts val="0"/>
              </a:spcAft>
              <a:buClr>
                <a:srgbClr val="FF0000"/>
              </a:buClr>
              <a:buSzPts val="2000"/>
              <a:buFont typeface="Noto Sans Symbols"/>
              <a:buChar char="▪"/>
            </a:pPr>
            <a:r>
              <a:rPr b="1" lang="en-US" sz="2000"/>
              <a:t>Federated.</a:t>
            </a:r>
            <a:endParaRPr/>
          </a:p>
          <a:p>
            <a:pPr indent="-228600" lvl="1" marL="685800" rtl="0" algn="l">
              <a:lnSpc>
                <a:spcPct val="110000"/>
              </a:lnSpc>
              <a:spcBef>
                <a:spcPts val="500"/>
              </a:spcBef>
              <a:spcAft>
                <a:spcPts val="0"/>
              </a:spcAft>
              <a:buClr>
                <a:srgbClr val="FF0000"/>
              </a:buClr>
              <a:buSzPts val="1600"/>
              <a:buFont typeface="Noto Sans Symbols"/>
              <a:buChar char="▪"/>
            </a:pPr>
            <a:r>
              <a:rPr lang="en-US" sz="1600"/>
              <a:t>A federated data management practice with a focus on collaboration allows for a nimble but highly efficient data management implementation.  The responsibilities are shared between business, IT and data management teams.  </a:t>
            </a:r>
            <a:endParaRPr/>
          </a:p>
          <a:p>
            <a:pPr indent="-228600" lvl="1" marL="685800" rtl="0" algn="l">
              <a:lnSpc>
                <a:spcPct val="110000"/>
              </a:lnSpc>
              <a:spcBef>
                <a:spcPts val="500"/>
              </a:spcBef>
              <a:spcAft>
                <a:spcPts val="0"/>
              </a:spcAft>
              <a:buClr>
                <a:srgbClr val="FF0000"/>
              </a:buClr>
              <a:buSzPts val="1600"/>
              <a:buFont typeface="Noto Sans Symbols"/>
              <a:buChar char="▪"/>
            </a:pPr>
            <a:r>
              <a:rPr lang="en-US" sz="1600"/>
              <a:t>Ownership and responsibilities are clearly divided in a way all relevant parts of the organization feels engaged and responsible for the success of data management strategy.  </a:t>
            </a:r>
            <a:endParaRPr/>
          </a:p>
        </p:txBody>
      </p:sp>
      <p:sp>
        <p:nvSpPr>
          <p:cNvPr id="290" name="Google Shape;290;p13"/>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291" name="Google Shape;291;p13"/>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4"/>
          <p:cNvSpPr txBox="1"/>
          <p:nvPr>
            <p:ph type="title"/>
          </p:nvPr>
        </p:nvSpPr>
        <p:spPr>
          <a:xfrm>
            <a:off x="241039" y="397918"/>
            <a:ext cx="10772775" cy="57709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Case Studies – Big 5 Bank</a:t>
            </a:r>
            <a:endParaRPr b="1" i="1" sz="4000">
              <a:solidFill>
                <a:srgbClr val="002060"/>
              </a:solidFill>
              <a:latin typeface="Century Gothic"/>
              <a:ea typeface="Century Gothic"/>
              <a:cs typeface="Century Gothic"/>
              <a:sym typeface="Century Gothic"/>
            </a:endParaRPr>
          </a:p>
        </p:txBody>
      </p:sp>
      <p:sp>
        <p:nvSpPr>
          <p:cNvPr id="297" name="Google Shape;297;p14"/>
          <p:cNvSpPr txBox="1"/>
          <p:nvPr>
            <p:ph idx="1" type="body"/>
          </p:nvPr>
        </p:nvSpPr>
        <p:spPr>
          <a:xfrm>
            <a:off x="327249" y="1426241"/>
            <a:ext cx="11499942" cy="4050702"/>
          </a:xfrm>
          <a:prstGeom prst="rect">
            <a:avLst/>
          </a:prstGeom>
          <a:noFill/>
          <a:ln>
            <a:noFill/>
          </a:ln>
        </p:spPr>
        <p:txBody>
          <a:bodyPr anchorCtr="0" anchor="t" bIns="45700" lIns="91425" spcFirstLastPara="1" rIns="91425" wrap="square" tIns="45700">
            <a:noAutofit/>
          </a:bodyPr>
          <a:lstStyle/>
          <a:p>
            <a:pPr indent="-228600" lvl="0" marL="228600" rtl="0" algn="l">
              <a:lnSpc>
                <a:spcPct val="110000"/>
              </a:lnSpc>
              <a:spcBef>
                <a:spcPts val="0"/>
              </a:spcBef>
              <a:spcAft>
                <a:spcPts val="0"/>
              </a:spcAft>
              <a:buClr>
                <a:srgbClr val="FF0000"/>
              </a:buClr>
              <a:buSzPts val="1800"/>
              <a:buFont typeface="Noto Sans Symbols"/>
              <a:buChar char="▪"/>
            </a:pPr>
            <a:r>
              <a:rPr b="1" lang="en-US" sz="1800"/>
              <a:t>Challenge:</a:t>
            </a:r>
            <a:endParaRPr/>
          </a:p>
          <a:p>
            <a:pPr indent="-228600" lvl="1" marL="685800" rtl="0" algn="l">
              <a:lnSpc>
                <a:spcPct val="110000"/>
              </a:lnSpc>
              <a:spcBef>
                <a:spcPts val="500"/>
              </a:spcBef>
              <a:spcAft>
                <a:spcPts val="0"/>
              </a:spcAft>
              <a:buClr>
                <a:srgbClr val="FF0000"/>
              </a:buClr>
              <a:buSzPts val="1400"/>
              <a:buFont typeface="Noto Sans Symbols"/>
              <a:buChar char="▪"/>
            </a:pPr>
            <a:r>
              <a:rPr lang="en-US" sz="1400"/>
              <a:t>Financial regulators discovered that banks were unable to quickly and easily access high-quality data to effectively assess risks, so the Basel Committee on Banking Supervision developed  ‘Principals for Risk Data Aggregation and Risk Reporting’. </a:t>
            </a:r>
            <a:endParaRPr/>
          </a:p>
          <a:p>
            <a:pPr indent="-228600" lvl="1" marL="685800" rtl="0" algn="l">
              <a:lnSpc>
                <a:spcPct val="110000"/>
              </a:lnSpc>
              <a:spcBef>
                <a:spcPts val="500"/>
              </a:spcBef>
              <a:spcAft>
                <a:spcPts val="0"/>
              </a:spcAft>
              <a:buClr>
                <a:srgbClr val="FF0000"/>
              </a:buClr>
              <a:buSzPts val="1400"/>
              <a:buFont typeface="Noto Sans Symbols"/>
              <a:buChar char="▪"/>
            </a:pPr>
            <a:r>
              <a:rPr lang="en-US" sz="1400"/>
              <a:t>OSFI, the Canadian financial regulator, decided to require Canada’s largest banks to comply with these regulations within 3 years, so they had to quickly figure out their roadmaps to compliance, starting with a self-assessment of current capabilities.</a:t>
            </a:r>
            <a:endParaRPr/>
          </a:p>
          <a:p>
            <a:pPr indent="-228600" lvl="1" marL="685800" rtl="0" algn="l">
              <a:lnSpc>
                <a:spcPct val="110000"/>
              </a:lnSpc>
              <a:spcBef>
                <a:spcPts val="500"/>
              </a:spcBef>
              <a:spcAft>
                <a:spcPts val="0"/>
              </a:spcAft>
              <a:buClr>
                <a:srgbClr val="FF0000"/>
              </a:buClr>
              <a:buSzPts val="1400"/>
              <a:buFont typeface="Noto Sans Symbols"/>
              <a:buChar char="▪"/>
            </a:pPr>
            <a:r>
              <a:rPr lang="en-US" sz="1400"/>
              <a:t>It would be onerous for any large, complex organization to deliver the right data, the right quality, at the right time. But the challenge was greater for this bank, which had fallen behind its peers in technology infrastructure and capabilities. </a:t>
            </a:r>
            <a:endParaRPr/>
          </a:p>
          <a:p>
            <a:pPr indent="-228600" lvl="0" marL="228600" rtl="0" algn="l">
              <a:lnSpc>
                <a:spcPct val="110000"/>
              </a:lnSpc>
              <a:spcBef>
                <a:spcPts val="1000"/>
              </a:spcBef>
              <a:spcAft>
                <a:spcPts val="0"/>
              </a:spcAft>
              <a:buClr>
                <a:srgbClr val="FF0000"/>
              </a:buClr>
              <a:buSzPts val="1800"/>
              <a:buFont typeface="Noto Sans Symbols"/>
              <a:buChar char="▪"/>
            </a:pPr>
            <a:r>
              <a:rPr b="1" lang="en-US" sz="1800"/>
              <a:t>Solution:</a:t>
            </a:r>
            <a:endParaRPr/>
          </a:p>
          <a:p>
            <a:pPr indent="-228600" lvl="1" marL="685800" rtl="0" algn="l">
              <a:lnSpc>
                <a:spcPct val="110000"/>
              </a:lnSpc>
              <a:spcBef>
                <a:spcPts val="500"/>
              </a:spcBef>
              <a:spcAft>
                <a:spcPts val="0"/>
              </a:spcAft>
              <a:buClr>
                <a:srgbClr val="FF0000"/>
              </a:buClr>
              <a:buSzPts val="1400"/>
              <a:buFont typeface="Noto Sans Symbols"/>
              <a:buChar char="▪"/>
            </a:pPr>
            <a:r>
              <a:rPr lang="en-US" sz="1400"/>
              <a:t>We recognized that the path to regulatory compliance meant establishing a data governance function at the bank. While the focus would be on risk management, the roadmap would include the entire organization including international units.</a:t>
            </a:r>
            <a:endParaRPr/>
          </a:p>
          <a:p>
            <a:pPr indent="-228600" lvl="1" marL="685800" rtl="0" algn="l">
              <a:lnSpc>
                <a:spcPct val="110000"/>
              </a:lnSpc>
              <a:spcBef>
                <a:spcPts val="500"/>
              </a:spcBef>
              <a:spcAft>
                <a:spcPts val="0"/>
              </a:spcAft>
              <a:buClr>
                <a:srgbClr val="FF0000"/>
              </a:buClr>
              <a:buSzPts val="1400"/>
              <a:buFont typeface="Noto Sans Symbols"/>
              <a:buChar char="▪"/>
            </a:pPr>
            <a:r>
              <a:rPr lang="en-US" sz="1400"/>
              <a:t>Over 3 years, our team implemented a robust capability roadmap, establishing a data governance organization, building a foundation of policies, and driving real value through new standards, procedures, tools, systems, and data architecture. It was:</a:t>
            </a:r>
            <a:endParaRPr/>
          </a:p>
          <a:p>
            <a:pPr indent="-228600" lvl="2" marL="1143000" rtl="0" algn="l">
              <a:lnSpc>
                <a:spcPct val="110000"/>
              </a:lnSpc>
              <a:spcBef>
                <a:spcPts val="0"/>
              </a:spcBef>
              <a:spcAft>
                <a:spcPts val="0"/>
              </a:spcAft>
              <a:buClr>
                <a:srgbClr val="FF0000"/>
              </a:buClr>
              <a:buSzPts val="1100"/>
              <a:buFont typeface="Noto Sans Symbols"/>
              <a:buChar char="▪"/>
            </a:pPr>
            <a:r>
              <a:rPr lang="en-US" sz="1100"/>
              <a:t>Transformational: Changed the way the bank did business through an accurate, reliable, and timely foundation for analytics.</a:t>
            </a:r>
            <a:endParaRPr/>
          </a:p>
          <a:p>
            <a:pPr indent="-228600" lvl="2" marL="1143000" rtl="0" algn="l">
              <a:lnSpc>
                <a:spcPct val="110000"/>
              </a:lnSpc>
              <a:spcBef>
                <a:spcPts val="0"/>
              </a:spcBef>
              <a:spcAft>
                <a:spcPts val="0"/>
              </a:spcAft>
              <a:buClr>
                <a:srgbClr val="FF0000"/>
              </a:buClr>
              <a:buSzPts val="1100"/>
              <a:buFont typeface="Noto Sans Symbols"/>
              <a:buChar char="▪"/>
            </a:pPr>
            <a:r>
              <a:rPr lang="en-US" sz="1100"/>
              <a:t>Cost-Effective: Designed systems and processes to lower cost by building once for multiple users across the bank.</a:t>
            </a:r>
            <a:endParaRPr/>
          </a:p>
          <a:p>
            <a:pPr indent="-228600" lvl="2" marL="1143000" rtl="0" algn="l">
              <a:lnSpc>
                <a:spcPct val="110000"/>
              </a:lnSpc>
              <a:spcBef>
                <a:spcPts val="0"/>
              </a:spcBef>
              <a:spcAft>
                <a:spcPts val="0"/>
              </a:spcAft>
              <a:buClr>
                <a:srgbClr val="FF0000"/>
              </a:buClr>
              <a:buSzPts val="1100"/>
              <a:buFont typeface="Noto Sans Symbols"/>
              <a:buChar char="▪"/>
            </a:pPr>
            <a:r>
              <a:rPr lang="en-US" sz="1100"/>
              <a:t>Customer-Driven: Improved customer insights, reduced costs, and better decision-making to serve customers.</a:t>
            </a:r>
            <a:endParaRPr sz="1400"/>
          </a:p>
          <a:p>
            <a:pPr indent="-228600" lvl="0" marL="228600" rtl="0" algn="l">
              <a:lnSpc>
                <a:spcPct val="110000"/>
              </a:lnSpc>
              <a:spcBef>
                <a:spcPts val="1000"/>
              </a:spcBef>
              <a:spcAft>
                <a:spcPts val="0"/>
              </a:spcAft>
              <a:buClr>
                <a:srgbClr val="FF0000"/>
              </a:buClr>
              <a:buSzPts val="1800"/>
              <a:buFont typeface="Noto Sans Symbols"/>
              <a:buChar char="▪"/>
            </a:pPr>
            <a:r>
              <a:rPr b="1" lang="en-US" sz="1800"/>
              <a:t>Results:</a:t>
            </a:r>
            <a:endParaRPr/>
          </a:p>
          <a:p>
            <a:pPr indent="-228600" lvl="1" marL="685800" rtl="0" algn="l">
              <a:lnSpc>
                <a:spcPct val="110000"/>
              </a:lnSpc>
              <a:spcBef>
                <a:spcPts val="500"/>
              </a:spcBef>
              <a:spcAft>
                <a:spcPts val="0"/>
              </a:spcAft>
              <a:buClr>
                <a:srgbClr val="FF0000"/>
              </a:buClr>
              <a:buSzPts val="1400"/>
              <a:buFont typeface="Noto Sans Symbols"/>
              <a:buChar char="▪"/>
            </a:pPr>
            <a:r>
              <a:rPr lang="en-US" sz="1400"/>
              <a:t>The bank achieved its compliance target, receiving praise from OSFI for implementing a peer-leading set of capabilities.</a:t>
            </a:r>
            <a:endParaRPr/>
          </a:p>
          <a:p>
            <a:pPr indent="-228600" lvl="1" marL="685800" rtl="0" algn="l">
              <a:lnSpc>
                <a:spcPct val="110000"/>
              </a:lnSpc>
              <a:spcBef>
                <a:spcPts val="500"/>
              </a:spcBef>
              <a:spcAft>
                <a:spcPts val="0"/>
              </a:spcAft>
              <a:buClr>
                <a:srgbClr val="FF0000"/>
              </a:buClr>
              <a:buSzPts val="1400"/>
              <a:buFont typeface="Noto Sans Symbols"/>
              <a:buChar char="▪"/>
            </a:pPr>
            <a:r>
              <a:rPr lang="en-US" sz="1400"/>
              <a:t>A new and vital data governance function was created, led by the bank's first Chief Data Officer.</a:t>
            </a:r>
            <a:endParaRPr/>
          </a:p>
          <a:p>
            <a:pPr indent="-228600" lvl="1" marL="685800" rtl="0" algn="l">
              <a:lnSpc>
                <a:spcPct val="110000"/>
              </a:lnSpc>
              <a:spcBef>
                <a:spcPts val="500"/>
              </a:spcBef>
              <a:spcAft>
                <a:spcPts val="0"/>
              </a:spcAft>
              <a:buClr>
                <a:srgbClr val="FF0000"/>
              </a:buClr>
              <a:buSzPts val="1400"/>
              <a:buFont typeface="Noto Sans Symbols"/>
              <a:buChar char="▪"/>
            </a:pPr>
            <a:r>
              <a:rPr lang="en-US" sz="1400"/>
              <a:t>Executives gained confidence in data-based decisions, and the bank realized cost efficiencies and productivity improvements.</a:t>
            </a:r>
            <a:endParaRPr sz="1800"/>
          </a:p>
        </p:txBody>
      </p:sp>
      <p:sp>
        <p:nvSpPr>
          <p:cNvPr id="298" name="Google Shape;298;p14"/>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cxnSp>
        <p:nvCxnSpPr>
          <p:cNvPr id="299" name="Google Shape;299;p14"/>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5"/>
          <p:cNvSpPr/>
          <p:nvPr/>
        </p:nvSpPr>
        <p:spPr>
          <a:xfrm rot="5400000">
            <a:off x="2888381" y="3793164"/>
            <a:ext cx="358619" cy="2680744"/>
          </a:xfrm>
          <a:prstGeom prst="homePlate">
            <a:avLst>
              <a:gd fmla="val 50000"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06" name="Google Shape;306;p15"/>
          <p:cNvSpPr/>
          <p:nvPr/>
        </p:nvSpPr>
        <p:spPr>
          <a:xfrm rot="5400000">
            <a:off x="5582259" y="3793164"/>
            <a:ext cx="358619" cy="2680744"/>
          </a:xfrm>
          <a:prstGeom prst="homePlate">
            <a:avLst>
              <a:gd fmla="val 50000"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07" name="Google Shape;307;p15"/>
          <p:cNvSpPr/>
          <p:nvPr/>
        </p:nvSpPr>
        <p:spPr>
          <a:xfrm rot="5400000">
            <a:off x="8276136" y="3793164"/>
            <a:ext cx="358619" cy="2680744"/>
          </a:xfrm>
          <a:prstGeom prst="homePlate">
            <a:avLst>
              <a:gd fmla="val 50000"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08" name="Google Shape;308;p15"/>
          <p:cNvSpPr/>
          <p:nvPr/>
        </p:nvSpPr>
        <p:spPr>
          <a:xfrm rot="5400000">
            <a:off x="10794981" y="3931912"/>
            <a:ext cx="358619" cy="2403248"/>
          </a:xfrm>
          <a:prstGeom prst="homePlate">
            <a:avLst>
              <a:gd fmla="val 50000"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09" name="Google Shape;309;p15"/>
          <p:cNvSpPr/>
          <p:nvPr/>
        </p:nvSpPr>
        <p:spPr>
          <a:xfrm>
            <a:off x="14692" y="1602082"/>
            <a:ext cx="12192001" cy="352420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0" name="Google Shape;310;p15"/>
          <p:cNvSpPr/>
          <p:nvPr/>
        </p:nvSpPr>
        <p:spPr>
          <a:xfrm>
            <a:off x="9808611" y="1623235"/>
            <a:ext cx="2381731"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Evaluate and improve performance of governance council and working groups.</a:t>
            </a:r>
            <a:endParaRPr/>
          </a:p>
        </p:txBody>
      </p:sp>
      <p:sp>
        <p:nvSpPr>
          <p:cNvPr id="311" name="Google Shape;311;p15"/>
          <p:cNvSpPr/>
          <p:nvPr/>
        </p:nvSpPr>
        <p:spPr>
          <a:xfrm>
            <a:off x="356262" y="5748916"/>
            <a:ext cx="142555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400">
                <a:solidFill>
                  <a:srgbClr val="1E3864"/>
                </a:solidFill>
                <a:latin typeface="Arial"/>
                <a:ea typeface="Arial"/>
                <a:cs typeface="Arial"/>
                <a:sym typeface="Arial"/>
              </a:rPr>
              <a:t>Business</a:t>
            </a:r>
            <a:r>
              <a:rPr b="1" i="1" lang="en-US" sz="1400">
                <a:solidFill>
                  <a:srgbClr val="1E3864"/>
                </a:solidFill>
                <a:latin typeface="Roboto"/>
                <a:ea typeface="Roboto"/>
                <a:cs typeface="Roboto"/>
                <a:sym typeface="Roboto"/>
              </a:rPr>
              <a:t> Outcomes</a:t>
            </a:r>
            <a:endParaRPr/>
          </a:p>
        </p:txBody>
      </p:sp>
      <p:sp>
        <p:nvSpPr>
          <p:cNvPr id="312" name="Google Shape;312;p15"/>
          <p:cNvSpPr/>
          <p:nvPr/>
        </p:nvSpPr>
        <p:spPr>
          <a:xfrm>
            <a:off x="2" y="3244953"/>
            <a:ext cx="1662591"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1E3864"/>
                </a:solidFill>
                <a:latin typeface="Roboto"/>
                <a:ea typeface="Roboto"/>
                <a:cs typeface="Roboto"/>
                <a:sym typeface="Roboto"/>
              </a:rPr>
              <a:t>2. Regulatory Compliance</a:t>
            </a:r>
            <a:endParaRPr/>
          </a:p>
        </p:txBody>
      </p:sp>
      <p:sp>
        <p:nvSpPr>
          <p:cNvPr id="313" name="Google Shape;313;p15"/>
          <p:cNvSpPr/>
          <p:nvPr/>
        </p:nvSpPr>
        <p:spPr>
          <a:xfrm>
            <a:off x="0" y="4161501"/>
            <a:ext cx="143136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1E3864"/>
                </a:solidFill>
                <a:latin typeface="Roboto"/>
                <a:ea typeface="Roboto"/>
                <a:cs typeface="Roboto"/>
                <a:sym typeface="Roboto"/>
              </a:rPr>
              <a:t>3. Advanced Infrastructure </a:t>
            </a:r>
            <a:endParaRPr/>
          </a:p>
        </p:txBody>
      </p:sp>
      <p:sp>
        <p:nvSpPr>
          <p:cNvPr id="314" name="Google Shape;314;p15"/>
          <p:cNvSpPr txBox="1"/>
          <p:nvPr/>
        </p:nvSpPr>
        <p:spPr>
          <a:xfrm>
            <a:off x="1626917" y="3815717"/>
            <a:ext cx="2375067" cy="245195"/>
          </a:xfrm>
          <a:prstGeom prst="rect">
            <a:avLst/>
          </a:prstGeom>
          <a:noFill/>
          <a:ln>
            <a:noFill/>
          </a:ln>
        </p:spPr>
        <p:txBody>
          <a:bodyPr anchorCtr="0" anchor="t" bIns="25400" lIns="25400" spcFirstLastPara="1" rIns="25400" wrap="square" tIns="25400">
            <a:spAutoFit/>
          </a:bodyPr>
          <a:lstStyle/>
          <a:p>
            <a:pPr indent="0" lvl="0" marL="0" marR="0" rtl="0" algn="l">
              <a:lnSpc>
                <a:spcPct val="90000"/>
              </a:lnSpc>
              <a:spcBef>
                <a:spcPts val="0"/>
              </a:spcBef>
              <a:spcAft>
                <a:spcPts val="0"/>
              </a:spcAft>
              <a:buNone/>
            </a:pPr>
            <a:r>
              <a:t/>
            </a:r>
            <a:endParaRPr sz="1400">
              <a:solidFill>
                <a:schemeClr val="dk1"/>
              </a:solidFill>
              <a:latin typeface="Calibri"/>
              <a:ea typeface="Calibri"/>
              <a:cs typeface="Calibri"/>
              <a:sym typeface="Calibri"/>
            </a:endParaRPr>
          </a:p>
        </p:txBody>
      </p:sp>
      <p:pic>
        <p:nvPicPr>
          <p:cNvPr id="315" name="Google Shape;315;p15"/>
          <p:cNvPicPr preferRelativeResize="0"/>
          <p:nvPr/>
        </p:nvPicPr>
        <p:blipFill rotWithShape="1">
          <a:blip r:embed="rId3">
            <a:alphaModFix/>
          </a:blip>
          <a:srcRect b="0" l="0" r="0" t="0"/>
          <a:stretch/>
        </p:blipFill>
        <p:spPr>
          <a:xfrm>
            <a:off x="745705" y="1805065"/>
            <a:ext cx="890308" cy="890308"/>
          </a:xfrm>
          <a:prstGeom prst="rect">
            <a:avLst/>
          </a:prstGeom>
          <a:noFill/>
          <a:ln>
            <a:noFill/>
          </a:ln>
        </p:spPr>
      </p:pic>
      <p:pic>
        <p:nvPicPr>
          <p:cNvPr id="316" name="Google Shape;316;p15"/>
          <p:cNvPicPr preferRelativeResize="0"/>
          <p:nvPr/>
        </p:nvPicPr>
        <p:blipFill rotWithShape="1">
          <a:blip r:embed="rId4">
            <a:alphaModFix/>
          </a:blip>
          <a:srcRect b="0" l="0" r="0" t="0"/>
          <a:stretch/>
        </p:blipFill>
        <p:spPr>
          <a:xfrm rot="-1913994">
            <a:off x="1396249" y="2153024"/>
            <a:ext cx="391505" cy="391505"/>
          </a:xfrm>
          <a:prstGeom prst="rect">
            <a:avLst/>
          </a:prstGeom>
          <a:noFill/>
          <a:ln>
            <a:noFill/>
          </a:ln>
        </p:spPr>
      </p:pic>
      <p:pic>
        <p:nvPicPr>
          <p:cNvPr id="317" name="Google Shape;317;p15"/>
          <p:cNvPicPr preferRelativeResize="0"/>
          <p:nvPr/>
        </p:nvPicPr>
        <p:blipFill rotWithShape="1">
          <a:blip r:embed="rId4">
            <a:alphaModFix/>
          </a:blip>
          <a:srcRect b="0" l="0" r="0" t="0"/>
          <a:stretch/>
        </p:blipFill>
        <p:spPr>
          <a:xfrm rot="-1073847">
            <a:off x="1366601" y="2304256"/>
            <a:ext cx="391505" cy="391505"/>
          </a:xfrm>
          <a:prstGeom prst="rect">
            <a:avLst/>
          </a:prstGeom>
          <a:noFill/>
          <a:ln>
            <a:noFill/>
          </a:ln>
        </p:spPr>
      </p:pic>
      <p:sp>
        <p:nvSpPr>
          <p:cNvPr id="318" name="Google Shape;318;p15"/>
          <p:cNvSpPr/>
          <p:nvPr/>
        </p:nvSpPr>
        <p:spPr>
          <a:xfrm>
            <a:off x="1727320" y="2028044"/>
            <a:ext cx="2666645"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Create data governance vision and identify business objectives.</a:t>
            </a:r>
            <a:endParaRPr/>
          </a:p>
        </p:txBody>
      </p:sp>
      <p:sp>
        <p:nvSpPr>
          <p:cNvPr id="319" name="Google Shape;319;p15"/>
          <p:cNvSpPr/>
          <p:nvPr/>
        </p:nvSpPr>
        <p:spPr>
          <a:xfrm>
            <a:off x="4392402" y="1613255"/>
            <a:ext cx="2709367"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Draft data strategy and identify data management business requirements.</a:t>
            </a:r>
            <a:endParaRPr/>
          </a:p>
        </p:txBody>
      </p:sp>
      <p:sp>
        <p:nvSpPr>
          <p:cNvPr id="320" name="Google Shape;320;p15"/>
          <p:cNvSpPr/>
          <p:nvPr/>
        </p:nvSpPr>
        <p:spPr>
          <a:xfrm>
            <a:off x="4408063" y="2442834"/>
            <a:ext cx="2672871"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Develop data policy framework and draft all enterprise data policies.</a:t>
            </a:r>
            <a:endParaRPr/>
          </a:p>
        </p:txBody>
      </p:sp>
      <p:sp>
        <p:nvSpPr>
          <p:cNvPr id="321" name="Google Shape;321;p15"/>
          <p:cNvSpPr/>
          <p:nvPr/>
        </p:nvSpPr>
        <p:spPr>
          <a:xfrm>
            <a:off x="4427831" y="2863988"/>
            <a:ext cx="2642100"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Define data domains, critical reports, critical measures, and critical data elements.</a:t>
            </a:r>
            <a:endParaRPr/>
          </a:p>
        </p:txBody>
      </p:sp>
      <p:sp>
        <p:nvSpPr>
          <p:cNvPr id="322" name="Google Shape;322;p15"/>
          <p:cNvSpPr/>
          <p:nvPr/>
        </p:nvSpPr>
        <p:spPr>
          <a:xfrm>
            <a:off x="4427831" y="3333318"/>
            <a:ext cx="2722115"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Develop control processes for IT automation, end user computing, and manual processes.</a:t>
            </a:r>
            <a:endParaRPr/>
          </a:p>
        </p:txBody>
      </p:sp>
      <p:sp>
        <p:nvSpPr>
          <p:cNvPr id="323" name="Google Shape;323;p15"/>
          <p:cNvSpPr/>
          <p:nvPr/>
        </p:nvSpPr>
        <p:spPr>
          <a:xfrm>
            <a:off x="7087875" y="3339628"/>
            <a:ext cx="2692836"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Identify and implement compliance assessment monitoring and reporting tool.</a:t>
            </a:r>
            <a:endParaRPr/>
          </a:p>
        </p:txBody>
      </p:sp>
      <p:sp>
        <p:nvSpPr>
          <p:cNvPr id="324" name="Google Shape;324;p15"/>
          <p:cNvSpPr/>
          <p:nvPr/>
        </p:nvSpPr>
        <p:spPr>
          <a:xfrm>
            <a:off x="1727322" y="2442834"/>
            <a:ext cx="2679964"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Build data governance business case and agree funding model.</a:t>
            </a:r>
            <a:endParaRPr/>
          </a:p>
        </p:txBody>
      </p:sp>
      <p:sp>
        <p:nvSpPr>
          <p:cNvPr id="325" name="Google Shape;325;p15"/>
          <p:cNvSpPr/>
          <p:nvPr/>
        </p:nvSpPr>
        <p:spPr>
          <a:xfrm>
            <a:off x="1727322" y="1613255"/>
            <a:ext cx="2680743"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Assess current situation, conduct capability assessment, and perform gap analysis.</a:t>
            </a:r>
            <a:endParaRPr/>
          </a:p>
        </p:txBody>
      </p:sp>
      <p:sp>
        <p:nvSpPr>
          <p:cNvPr id="326" name="Google Shape;326;p15"/>
          <p:cNvSpPr/>
          <p:nvPr/>
        </p:nvSpPr>
        <p:spPr>
          <a:xfrm>
            <a:off x="4410230" y="2028044"/>
            <a:ext cx="2677949"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Establish data governance council, target operating model, and domain working groups.</a:t>
            </a:r>
            <a:endParaRPr/>
          </a:p>
        </p:txBody>
      </p:sp>
      <p:sp>
        <p:nvSpPr>
          <p:cNvPr id="327" name="Google Shape;327;p15"/>
          <p:cNvSpPr/>
          <p:nvPr/>
        </p:nvSpPr>
        <p:spPr>
          <a:xfrm>
            <a:off x="7087876" y="2052707"/>
            <a:ext cx="2707941"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Draft standards for data lineage, data quality, metadata, and logical and physical models.</a:t>
            </a:r>
            <a:endParaRPr/>
          </a:p>
        </p:txBody>
      </p:sp>
      <p:sp>
        <p:nvSpPr>
          <p:cNvPr id="328" name="Google Shape;328;p15"/>
          <p:cNvSpPr/>
          <p:nvPr/>
        </p:nvSpPr>
        <p:spPr>
          <a:xfrm>
            <a:off x="7113637" y="2455024"/>
            <a:ext cx="2694620"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Define processes for data quality testing and service level agreements registration.</a:t>
            </a:r>
            <a:endParaRPr/>
          </a:p>
        </p:txBody>
      </p:sp>
      <p:sp>
        <p:nvSpPr>
          <p:cNvPr id="329" name="Google Shape;329;p15"/>
          <p:cNvSpPr/>
          <p:nvPr/>
        </p:nvSpPr>
        <p:spPr>
          <a:xfrm>
            <a:off x="4437466" y="3772452"/>
            <a:ext cx="2663335" cy="355977"/>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Develop frameworks for stress testing and risk report reconciliation.</a:t>
            </a:r>
            <a:endParaRPr/>
          </a:p>
        </p:txBody>
      </p:sp>
      <p:cxnSp>
        <p:nvCxnSpPr>
          <p:cNvPr id="330" name="Google Shape;330;p15"/>
          <p:cNvCxnSpPr/>
          <p:nvPr/>
        </p:nvCxnSpPr>
        <p:spPr>
          <a:xfrm>
            <a:off x="1714185" y="1579109"/>
            <a:ext cx="0" cy="3524207"/>
          </a:xfrm>
          <a:prstGeom prst="straightConnector1">
            <a:avLst/>
          </a:prstGeom>
          <a:noFill/>
          <a:ln cap="flat" cmpd="sng" w="28575">
            <a:solidFill>
              <a:srgbClr val="8296B0"/>
            </a:solidFill>
            <a:prstDash val="solid"/>
            <a:round/>
            <a:headEnd len="sm" w="sm" type="none"/>
            <a:tailEnd len="sm" w="sm" type="none"/>
          </a:ln>
        </p:spPr>
      </p:cxnSp>
      <p:cxnSp>
        <p:nvCxnSpPr>
          <p:cNvPr id="331" name="Google Shape;331;p15"/>
          <p:cNvCxnSpPr/>
          <p:nvPr/>
        </p:nvCxnSpPr>
        <p:spPr>
          <a:xfrm>
            <a:off x="4401031" y="1579109"/>
            <a:ext cx="0" cy="3524207"/>
          </a:xfrm>
          <a:prstGeom prst="straightConnector1">
            <a:avLst/>
          </a:prstGeom>
          <a:noFill/>
          <a:ln cap="flat" cmpd="sng" w="28575">
            <a:solidFill>
              <a:srgbClr val="8296B0"/>
            </a:solidFill>
            <a:prstDash val="solid"/>
            <a:round/>
            <a:headEnd len="sm" w="sm" type="none"/>
            <a:tailEnd len="sm" w="sm" type="none"/>
          </a:ln>
        </p:spPr>
      </p:cxnSp>
      <p:sp>
        <p:nvSpPr>
          <p:cNvPr id="332" name="Google Shape;332;p15"/>
          <p:cNvSpPr/>
          <p:nvPr/>
        </p:nvSpPr>
        <p:spPr>
          <a:xfrm>
            <a:off x="1896727" y="1078090"/>
            <a:ext cx="2362419"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1E3864"/>
                </a:solidFill>
                <a:latin typeface="Arial"/>
                <a:ea typeface="Arial"/>
                <a:cs typeface="Arial"/>
                <a:sym typeface="Arial"/>
              </a:rPr>
              <a:t>Phase 1:</a:t>
            </a:r>
            <a:endParaRPr/>
          </a:p>
          <a:p>
            <a:pPr indent="0" lvl="0" marL="0" marR="0" rtl="0" algn="ctr">
              <a:spcBef>
                <a:spcPts val="0"/>
              </a:spcBef>
              <a:spcAft>
                <a:spcPts val="0"/>
              </a:spcAft>
              <a:buNone/>
            </a:pPr>
            <a:r>
              <a:rPr b="1" lang="en-US" sz="1400">
                <a:solidFill>
                  <a:srgbClr val="1E3864"/>
                </a:solidFill>
                <a:latin typeface="Arial"/>
                <a:ea typeface="Arial"/>
                <a:cs typeface="Arial"/>
                <a:sym typeface="Arial"/>
              </a:rPr>
              <a:t>Initiate Program</a:t>
            </a:r>
            <a:endParaRPr/>
          </a:p>
        </p:txBody>
      </p:sp>
      <p:sp>
        <p:nvSpPr>
          <p:cNvPr id="333" name="Google Shape;333;p15"/>
          <p:cNvSpPr/>
          <p:nvPr/>
        </p:nvSpPr>
        <p:spPr>
          <a:xfrm>
            <a:off x="4975765" y="1069238"/>
            <a:ext cx="180766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1E3864"/>
                </a:solidFill>
                <a:latin typeface="Arial"/>
                <a:ea typeface="Arial"/>
                <a:cs typeface="Arial"/>
                <a:sym typeface="Arial"/>
              </a:rPr>
              <a:t>Phase 2:</a:t>
            </a:r>
            <a:endParaRPr/>
          </a:p>
          <a:p>
            <a:pPr indent="0" lvl="0" marL="0" marR="0" rtl="0" algn="ctr">
              <a:spcBef>
                <a:spcPts val="0"/>
              </a:spcBef>
              <a:spcAft>
                <a:spcPts val="0"/>
              </a:spcAft>
              <a:buNone/>
            </a:pPr>
            <a:r>
              <a:rPr b="1" lang="en-US" sz="1400">
                <a:solidFill>
                  <a:srgbClr val="1E3864"/>
                </a:solidFill>
                <a:latin typeface="Arial"/>
                <a:ea typeface="Arial"/>
                <a:cs typeface="Arial"/>
                <a:sym typeface="Arial"/>
              </a:rPr>
              <a:t>Build Foundation</a:t>
            </a:r>
            <a:endParaRPr/>
          </a:p>
        </p:txBody>
      </p:sp>
      <p:sp>
        <p:nvSpPr>
          <p:cNvPr id="334" name="Google Shape;334;p15"/>
          <p:cNvSpPr/>
          <p:nvPr/>
        </p:nvSpPr>
        <p:spPr>
          <a:xfrm>
            <a:off x="7865163" y="1081261"/>
            <a:ext cx="132116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1E3864"/>
                </a:solidFill>
                <a:latin typeface="Arial"/>
                <a:ea typeface="Arial"/>
                <a:cs typeface="Arial"/>
                <a:sym typeface="Arial"/>
              </a:rPr>
              <a:t>Phase 3:</a:t>
            </a:r>
            <a:endParaRPr/>
          </a:p>
          <a:p>
            <a:pPr indent="0" lvl="0" marL="0" marR="0" rtl="0" algn="ctr">
              <a:spcBef>
                <a:spcPts val="0"/>
              </a:spcBef>
              <a:spcAft>
                <a:spcPts val="0"/>
              </a:spcAft>
              <a:buNone/>
            </a:pPr>
            <a:r>
              <a:rPr b="1" lang="en-US" sz="1400">
                <a:solidFill>
                  <a:srgbClr val="1E3864"/>
                </a:solidFill>
                <a:latin typeface="Arial"/>
                <a:ea typeface="Arial"/>
                <a:cs typeface="Arial"/>
                <a:sym typeface="Arial"/>
              </a:rPr>
              <a:t>Drive Value</a:t>
            </a:r>
            <a:endParaRPr/>
          </a:p>
        </p:txBody>
      </p:sp>
      <p:sp>
        <p:nvSpPr>
          <p:cNvPr id="335" name="Google Shape;335;p15"/>
          <p:cNvSpPr/>
          <p:nvPr/>
        </p:nvSpPr>
        <p:spPr>
          <a:xfrm>
            <a:off x="9890395" y="1113956"/>
            <a:ext cx="2319544"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1E3864"/>
                </a:solidFill>
                <a:latin typeface="Arial"/>
                <a:ea typeface="Arial"/>
                <a:cs typeface="Arial"/>
                <a:sym typeface="Arial"/>
              </a:rPr>
              <a:t>Phase 4:</a:t>
            </a:r>
            <a:endParaRPr/>
          </a:p>
          <a:p>
            <a:pPr indent="0" lvl="0" marL="0" marR="0" rtl="0" algn="ctr">
              <a:spcBef>
                <a:spcPts val="0"/>
              </a:spcBef>
              <a:spcAft>
                <a:spcPts val="0"/>
              </a:spcAft>
              <a:buNone/>
            </a:pPr>
            <a:r>
              <a:rPr b="1" lang="en-US" sz="1400">
                <a:solidFill>
                  <a:srgbClr val="1E3864"/>
                </a:solidFill>
                <a:latin typeface="Arial"/>
                <a:ea typeface="Arial"/>
                <a:cs typeface="Arial"/>
                <a:sym typeface="Arial"/>
              </a:rPr>
              <a:t>Enhance Value</a:t>
            </a:r>
            <a:endParaRPr/>
          </a:p>
        </p:txBody>
      </p:sp>
      <p:sp>
        <p:nvSpPr>
          <p:cNvPr id="336" name="Google Shape;336;p15"/>
          <p:cNvSpPr/>
          <p:nvPr/>
        </p:nvSpPr>
        <p:spPr>
          <a:xfrm>
            <a:off x="7081774" y="1623470"/>
            <a:ext cx="2696105"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Appoint Chief Data Officer and establish data governance working group. </a:t>
            </a:r>
            <a:endParaRPr/>
          </a:p>
        </p:txBody>
      </p:sp>
      <p:sp>
        <p:nvSpPr>
          <p:cNvPr id="337" name="Google Shape;337;p15"/>
          <p:cNvSpPr/>
          <p:nvPr/>
        </p:nvSpPr>
        <p:spPr>
          <a:xfrm>
            <a:off x="7092069" y="3755090"/>
            <a:ext cx="2694780" cy="363927"/>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Develop and implement second line of defense organization and process.</a:t>
            </a:r>
            <a:endParaRPr sz="933">
              <a:solidFill>
                <a:schemeClr val="lt1"/>
              </a:solidFill>
              <a:latin typeface="Calibri"/>
              <a:ea typeface="Calibri"/>
              <a:cs typeface="Calibri"/>
              <a:sym typeface="Calibri"/>
            </a:endParaRPr>
          </a:p>
        </p:txBody>
      </p:sp>
      <p:sp>
        <p:nvSpPr>
          <p:cNvPr id="338" name="Google Shape;338;p15"/>
          <p:cNvSpPr txBox="1"/>
          <p:nvPr/>
        </p:nvSpPr>
        <p:spPr>
          <a:xfrm>
            <a:off x="1723587" y="5255981"/>
            <a:ext cx="2610492" cy="1680717"/>
          </a:xfrm>
          <a:prstGeom prst="rect">
            <a:avLst/>
          </a:prstGeom>
          <a:noFill/>
          <a:ln>
            <a:noFill/>
          </a:ln>
        </p:spPr>
        <p:txBody>
          <a:bodyPr anchorCtr="0" anchor="t" bIns="25400" lIns="25400" spcFirstLastPara="1" rIns="25400" wrap="square" tIns="25400">
            <a:spAutoFit/>
          </a:bodyPr>
          <a:lstStyle/>
          <a:p>
            <a:pPr indent="0" lvl="0" marL="0" marR="0" rtl="0" algn="l">
              <a:lnSpc>
                <a:spcPct val="90000"/>
              </a:lnSpc>
              <a:spcBef>
                <a:spcPts val="0"/>
              </a:spcBef>
              <a:spcAft>
                <a:spcPts val="0"/>
              </a:spcAft>
              <a:buNone/>
            </a:pPr>
            <a:r>
              <a:rPr b="1" lang="en-US" sz="1000">
                <a:solidFill>
                  <a:srgbClr val="1F3864"/>
                </a:solidFill>
                <a:latin typeface="Roboto"/>
                <a:ea typeface="Roboto"/>
                <a:cs typeface="Roboto"/>
                <a:sym typeface="Roboto"/>
              </a:rPr>
              <a:t>Understand Rational for Journey</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Data is a strategic asset that can lead to a competitive advantage.</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Higher quality data will improve decision making, innovation and customer analytics.</a:t>
            </a:r>
            <a:endParaRPr/>
          </a:p>
          <a:p>
            <a:pPr indent="0" lvl="0" marL="0" marR="0" rtl="0" algn="l">
              <a:lnSpc>
                <a:spcPct val="90000"/>
              </a:lnSpc>
              <a:spcBef>
                <a:spcPts val="500"/>
              </a:spcBef>
              <a:spcAft>
                <a:spcPts val="0"/>
              </a:spcAft>
              <a:buNone/>
            </a:pPr>
            <a:r>
              <a:rPr b="1" lang="en-US" sz="1000">
                <a:solidFill>
                  <a:srgbClr val="1F3864"/>
                </a:solidFill>
                <a:latin typeface="Roboto"/>
                <a:ea typeface="Roboto"/>
                <a:cs typeface="Roboto"/>
                <a:sym typeface="Roboto"/>
              </a:rPr>
              <a:t>Ensure Regulatory Compliance</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Regulatory compliance cannot be met with current data management capabilities.</a:t>
            </a:r>
            <a:endParaRPr/>
          </a:p>
          <a:p>
            <a:pPr indent="0" lvl="0" marL="0" marR="0" rtl="0" algn="l">
              <a:lnSpc>
                <a:spcPct val="90000"/>
              </a:lnSpc>
              <a:spcBef>
                <a:spcPts val="500"/>
              </a:spcBef>
              <a:spcAft>
                <a:spcPts val="0"/>
              </a:spcAft>
              <a:buNone/>
            </a:pPr>
            <a:r>
              <a:t/>
            </a:r>
            <a:endParaRPr b="1" sz="1000">
              <a:solidFill>
                <a:srgbClr val="1F3864"/>
              </a:solidFill>
              <a:latin typeface="Arial"/>
              <a:ea typeface="Arial"/>
              <a:cs typeface="Arial"/>
              <a:sym typeface="Arial"/>
            </a:endParaRPr>
          </a:p>
        </p:txBody>
      </p:sp>
      <p:sp>
        <p:nvSpPr>
          <p:cNvPr id="339" name="Google Shape;339;p15"/>
          <p:cNvSpPr txBox="1"/>
          <p:nvPr/>
        </p:nvSpPr>
        <p:spPr>
          <a:xfrm>
            <a:off x="7220408" y="5260703"/>
            <a:ext cx="2560651" cy="1554272"/>
          </a:xfrm>
          <a:prstGeom prst="rect">
            <a:avLst/>
          </a:prstGeom>
          <a:noFill/>
          <a:ln>
            <a:noFill/>
          </a:ln>
        </p:spPr>
        <p:txBody>
          <a:bodyPr anchorCtr="0" anchor="t" bIns="25400" lIns="25400" spcFirstLastPara="1" rIns="25400" wrap="square" tIns="25400">
            <a:spAutoFit/>
          </a:bodyPr>
          <a:lstStyle/>
          <a:p>
            <a:pPr indent="0" lvl="0" marL="0" marR="0" rtl="0" algn="l">
              <a:lnSpc>
                <a:spcPct val="90000"/>
              </a:lnSpc>
              <a:spcBef>
                <a:spcPts val="0"/>
              </a:spcBef>
              <a:spcAft>
                <a:spcPts val="0"/>
              </a:spcAft>
              <a:buNone/>
            </a:pPr>
            <a:r>
              <a:rPr b="1" lang="en-US" sz="1000">
                <a:solidFill>
                  <a:srgbClr val="1F3864"/>
                </a:solidFill>
                <a:latin typeface="Roboto"/>
                <a:ea typeface="Roboto"/>
                <a:cs typeface="Roboto"/>
                <a:sym typeface="Roboto"/>
              </a:rPr>
              <a:t>Support key business drivers</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Customer: Enhanced insights &amp; experience with reliable, timely, and accurate data.</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Efficiency &amp; Effectiveness: Designed for lower cost and higher productivity.</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Capital Management: Improved capital management and assignment.</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Leadership: Improved decision-making quality and speed.</a:t>
            </a:r>
            <a:endParaRPr/>
          </a:p>
        </p:txBody>
      </p:sp>
      <p:cxnSp>
        <p:nvCxnSpPr>
          <p:cNvPr id="340" name="Google Shape;340;p15"/>
          <p:cNvCxnSpPr/>
          <p:nvPr/>
        </p:nvCxnSpPr>
        <p:spPr>
          <a:xfrm>
            <a:off x="9795817" y="1578265"/>
            <a:ext cx="0" cy="3525895"/>
          </a:xfrm>
          <a:prstGeom prst="straightConnector1">
            <a:avLst/>
          </a:prstGeom>
          <a:noFill/>
          <a:ln cap="flat" cmpd="sng" w="28575">
            <a:solidFill>
              <a:srgbClr val="8296B0"/>
            </a:solidFill>
            <a:prstDash val="solid"/>
            <a:round/>
            <a:headEnd len="sm" w="sm" type="none"/>
            <a:tailEnd len="sm" w="sm" type="none"/>
          </a:ln>
        </p:spPr>
      </p:cxnSp>
      <p:cxnSp>
        <p:nvCxnSpPr>
          <p:cNvPr id="341" name="Google Shape;341;p15"/>
          <p:cNvCxnSpPr/>
          <p:nvPr/>
        </p:nvCxnSpPr>
        <p:spPr>
          <a:xfrm>
            <a:off x="7101583" y="1578265"/>
            <a:ext cx="13491" cy="3502143"/>
          </a:xfrm>
          <a:prstGeom prst="straightConnector1">
            <a:avLst/>
          </a:prstGeom>
          <a:noFill/>
          <a:ln cap="flat" cmpd="sng" w="28575">
            <a:solidFill>
              <a:srgbClr val="8296B0"/>
            </a:solidFill>
            <a:prstDash val="solid"/>
            <a:round/>
            <a:headEnd len="sm" w="sm" type="none"/>
            <a:tailEnd len="sm" w="sm" type="none"/>
          </a:ln>
        </p:spPr>
      </p:cxnSp>
      <p:cxnSp>
        <p:nvCxnSpPr>
          <p:cNvPr id="342" name="Google Shape;342;p15"/>
          <p:cNvCxnSpPr/>
          <p:nvPr/>
        </p:nvCxnSpPr>
        <p:spPr>
          <a:xfrm>
            <a:off x="0" y="3268707"/>
            <a:ext cx="12192000" cy="0"/>
          </a:xfrm>
          <a:prstGeom prst="straightConnector1">
            <a:avLst/>
          </a:prstGeom>
          <a:noFill/>
          <a:ln cap="flat" cmpd="sng" w="19050">
            <a:solidFill>
              <a:schemeClr val="lt1"/>
            </a:solidFill>
            <a:prstDash val="solid"/>
            <a:round/>
            <a:headEnd len="sm" w="sm" type="none"/>
            <a:tailEnd len="sm" w="sm" type="none"/>
          </a:ln>
        </p:spPr>
      </p:cxnSp>
      <p:cxnSp>
        <p:nvCxnSpPr>
          <p:cNvPr id="343" name="Google Shape;343;p15"/>
          <p:cNvCxnSpPr/>
          <p:nvPr/>
        </p:nvCxnSpPr>
        <p:spPr>
          <a:xfrm>
            <a:off x="-1" y="4184747"/>
            <a:ext cx="12192001" cy="0"/>
          </a:xfrm>
          <a:prstGeom prst="straightConnector1">
            <a:avLst/>
          </a:prstGeom>
          <a:noFill/>
          <a:ln cap="flat" cmpd="sng" w="19050">
            <a:solidFill>
              <a:schemeClr val="lt1"/>
            </a:solidFill>
            <a:prstDash val="solid"/>
            <a:round/>
            <a:headEnd len="sm" w="sm" type="none"/>
            <a:tailEnd len="sm" w="sm" type="none"/>
          </a:ln>
        </p:spPr>
      </p:cxnSp>
      <p:cxnSp>
        <p:nvCxnSpPr>
          <p:cNvPr id="344" name="Google Shape;344;p15"/>
          <p:cNvCxnSpPr/>
          <p:nvPr/>
        </p:nvCxnSpPr>
        <p:spPr>
          <a:xfrm>
            <a:off x="25052" y="5105282"/>
            <a:ext cx="12192001" cy="0"/>
          </a:xfrm>
          <a:prstGeom prst="straightConnector1">
            <a:avLst/>
          </a:prstGeom>
          <a:noFill/>
          <a:ln cap="flat" cmpd="sng" w="19050">
            <a:solidFill>
              <a:schemeClr val="lt1"/>
            </a:solidFill>
            <a:prstDash val="solid"/>
            <a:round/>
            <a:headEnd len="sm" w="sm" type="none"/>
            <a:tailEnd len="sm" w="sm" type="none"/>
          </a:ln>
        </p:spPr>
      </p:cxnSp>
      <p:sp>
        <p:nvSpPr>
          <p:cNvPr id="345" name="Google Shape;345;p15"/>
          <p:cNvSpPr/>
          <p:nvPr/>
        </p:nvSpPr>
        <p:spPr>
          <a:xfrm>
            <a:off x="9859301" y="3339628"/>
            <a:ext cx="2381731"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Mature and expand data lineage, data quality, and stress testing activities. </a:t>
            </a:r>
            <a:endParaRPr sz="933">
              <a:solidFill>
                <a:schemeClr val="lt1"/>
              </a:solidFill>
              <a:latin typeface="Calibri"/>
              <a:ea typeface="Calibri"/>
              <a:cs typeface="Calibri"/>
              <a:sym typeface="Calibri"/>
            </a:endParaRPr>
          </a:p>
        </p:txBody>
      </p:sp>
      <p:sp>
        <p:nvSpPr>
          <p:cNvPr id="346" name="Google Shape;346;p15"/>
          <p:cNvSpPr/>
          <p:nvPr/>
        </p:nvSpPr>
        <p:spPr>
          <a:xfrm>
            <a:off x="1" y="1586989"/>
            <a:ext cx="199700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1E3864"/>
                </a:solidFill>
                <a:latin typeface="Arial"/>
                <a:ea typeface="Arial"/>
                <a:cs typeface="Arial"/>
                <a:sym typeface="Arial"/>
              </a:rPr>
              <a:t>1. Enterprise Data Governance</a:t>
            </a:r>
            <a:endParaRPr/>
          </a:p>
        </p:txBody>
      </p:sp>
      <p:sp>
        <p:nvSpPr>
          <p:cNvPr id="347" name="Google Shape;347;p15"/>
          <p:cNvSpPr/>
          <p:nvPr/>
        </p:nvSpPr>
        <p:spPr>
          <a:xfrm>
            <a:off x="1730267" y="2856940"/>
            <a:ext cx="2652827"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Develop data governance program charter, framework, and roadmap.</a:t>
            </a:r>
            <a:endParaRPr/>
          </a:p>
        </p:txBody>
      </p:sp>
      <p:sp>
        <p:nvSpPr>
          <p:cNvPr id="348" name="Google Shape;348;p15"/>
          <p:cNvSpPr/>
          <p:nvPr/>
        </p:nvSpPr>
        <p:spPr>
          <a:xfrm>
            <a:off x="7113637" y="2858876"/>
            <a:ext cx="2694620" cy="360000"/>
          </a:xfrm>
          <a:prstGeom prst="rect">
            <a:avLst/>
          </a:prstGeom>
          <a:solidFill>
            <a:srgbClr val="BBD6EE"/>
          </a:solidFill>
          <a:ln>
            <a:noFill/>
          </a:ln>
        </p:spPr>
        <p:txBody>
          <a:bodyPr anchorCtr="0" anchor="ctr" bIns="45700" lIns="48000" spcFirstLastPara="1" rIns="48000"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Document data lineage for critical data elements, establish business glossary &amp; data dictionary.</a:t>
            </a:r>
            <a:endParaRPr/>
          </a:p>
        </p:txBody>
      </p:sp>
      <p:sp>
        <p:nvSpPr>
          <p:cNvPr id="349" name="Google Shape;349;p15"/>
          <p:cNvSpPr/>
          <p:nvPr/>
        </p:nvSpPr>
        <p:spPr>
          <a:xfrm>
            <a:off x="1722157" y="3334775"/>
            <a:ext cx="2651900" cy="350715"/>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Conduct enterprise-wide annual self-assessment for risk data and reporting.</a:t>
            </a:r>
            <a:endParaRPr/>
          </a:p>
        </p:txBody>
      </p:sp>
      <p:sp>
        <p:nvSpPr>
          <p:cNvPr id="350" name="Google Shape;350;p15"/>
          <p:cNvSpPr/>
          <p:nvPr/>
        </p:nvSpPr>
        <p:spPr>
          <a:xfrm>
            <a:off x="1727198" y="3747777"/>
            <a:ext cx="2646857" cy="350047"/>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Establish regulatory compliance framework and develop compliance assessment tool.</a:t>
            </a:r>
            <a:endParaRPr/>
          </a:p>
        </p:txBody>
      </p:sp>
      <p:sp>
        <p:nvSpPr>
          <p:cNvPr id="351" name="Google Shape;351;p15"/>
          <p:cNvSpPr/>
          <p:nvPr/>
        </p:nvSpPr>
        <p:spPr>
          <a:xfrm>
            <a:off x="9828208" y="2058419"/>
            <a:ext cx="2381731"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Evaluate and improve policies, standards, and procedures as required.</a:t>
            </a:r>
            <a:endParaRPr/>
          </a:p>
        </p:txBody>
      </p:sp>
      <p:sp>
        <p:nvSpPr>
          <p:cNvPr id="352" name="Google Shape;352;p15"/>
          <p:cNvSpPr/>
          <p:nvPr/>
        </p:nvSpPr>
        <p:spPr>
          <a:xfrm>
            <a:off x="9828208" y="2463626"/>
            <a:ext cx="2381731"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Expand data governance to international business units.</a:t>
            </a:r>
            <a:endParaRPr/>
          </a:p>
        </p:txBody>
      </p:sp>
      <p:sp>
        <p:nvSpPr>
          <p:cNvPr id="353" name="Google Shape;353;p15"/>
          <p:cNvSpPr/>
          <p:nvPr/>
        </p:nvSpPr>
        <p:spPr>
          <a:xfrm>
            <a:off x="4438777" y="4209488"/>
            <a:ext cx="2626208" cy="379761"/>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Develop enterprise data lake principles for data acquisition, classification, consumption.</a:t>
            </a:r>
            <a:endParaRPr/>
          </a:p>
        </p:txBody>
      </p:sp>
      <p:sp>
        <p:nvSpPr>
          <p:cNvPr id="354" name="Google Shape;354;p15"/>
          <p:cNvSpPr/>
          <p:nvPr/>
        </p:nvSpPr>
        <p:spPr>
          <a:xfrm>
            <a:off x="7134883" y="4204428"/>
            <a:ext cx="2640055" cy="356536"/>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Draft enterprise data lake (EDL) conceptual and reference architectures.</a:t>
            </a:r>
            <a:endParaRPr sz="933">
              <a:solidFill>
                <a:schemeClr val="lt1"/>
              </a:solidFill>
              <a:latin typeface="Calibri"/>
              <a:ea typeface="Calibri"/>
              <a:cs typeface="Calibri"/>
              <a:sym typeface="Calibri"/>
            </a:endParaRPr>
          </a:p>
        </p:txBody>
      </p:sp>
      <p:sp>
        <p:nvSpPr>
          <p:cNvPr id="355" name="Google Shape;355;p15"/>
          <p:cNvSpPr/>
          <p:nvPr/>
        </p:nvSpPr>
        <p:spPr>
          <a:xfrm>
            <a:off x="7138221" y="4649939"/>
            <a:ext cx="2640055" cy="356536"/>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Implement core components of EDL Hadoop operational readiness.</a:t>
            </a:r>
            <a:endParaRPr sz="933">
              <a:solidFill>
                <a:schemeClr val="lt1"/>
              </a:solidFill>
              <a:latin typeface="Calibri"/>
              <a:ea typeface="Calibri"/>
              <a:cs typeface="Calibri"/>
              <a:sym typeface="Calibri"/>
            </a:endParaRPr>
          </a:p>
        </p:txBody>
      </p:sp>
      <p:sp>
        <p:nvSpPr>
          <p:cNvPr id="356" name="Google Shape;356;p15"/>
          <p:cNvSpPr/>
          <p:nvPr/>
        </p:nvSpPr>
        <p:spPr>
          <a:xfrm>
            <a:off x="9840815" y="4202696"/>
            <a:ext cx="2381731" cy="360000"/>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Execute EDL target operating model and complete data migration.</a:t>
            </a:r>
            <a:endParaRPr sz="933">
              <a:solidFill>
                <a:schemeClr val="lt1"/>
              </a:solidFill>
              <a:latin typeface="Calibri"/>
              <a:ea typeface="Calibri"/>
              <a:cs typeface="Calibri"/>
              <a:sym typeface="Calibri"/>
            </a:endParaRPr>
          </a:p>
        </p:txBody>
      </p:sp>
      <p:sp>
        <p:nvSpPr>
          <p:cNvPr id="357" name="Google Shape;357;p15"/>
          <p:cNvSpPr/>
          <p:nvPr/>
        </p:nvSpPr>
        <p:spPr>
          <a:xfrm>
            <a:off x="4437465" y="4634061"/>
            <a:ext cx="2626208" cy="379761"/>
          </a:xfrm>
          <a:prstGeom prst="rect">
            <a:avLst/>
          </a:prstGeom>
          <a:solidFill>
            <a:srgbClr val="BBD6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933">
                <a:solidFill>
                  <a:srgbClr val="1E3864"/>
                </a:solidFill>
                <a:latin typeface="Calibri"/>
                <a:ea typeface="Calibri"/>
                <a:cs typeface="Calibri"/>
                <a:sym typeface="Calibri"/>
              </a:rPr>
              <a:t>Gain stakeholder buy-in and approval for establishment of an enterprise data lake.</a:t>
            </a:r>
            <a:endParaRPr/>
          </a:p>
        </p:txBody>
      </p:sp>
      <p:sp>
        <p:nvSpPr>
          <p:cNvPr id="358" name="Google Shape;358;p15"/>
          <p:cNvSpPr txBox="1"/>
          <p:nvPr/>
        </p:nvSpPr>
        <p:spPr>
          <a:xfrm>
            <a:off x="4449465" y="5261624"/>
            <a:ext cx="2610492" cy="1618392"/>
          </a:xfrm>
          <a:prstGeom prst="rect">
            <a:avLst/>
          </a:prstGeom>
          <a:noFill/>
          <a:ln>
            <a:noFill/>
          </a:ln>
        </p:spPr>
        <p:txBody>
          <a:bodyPr anchorCtr="0" anchor="t" bIns="25400" lIns="25400" spcFirstLastPara="1" rIns="25400" wrap="square" tIns="25400">
            <a:spAutoFit/>
          </a:bodyPr>
          <a:lstStyle/>
          <a:p>
            <a:pPr indent="0" lvl="0" marL="0" marR="0" rtl="0" algn="l">
              <a:lnSpc>
                <a:spcPct val="90000"/>
              </a:lnSpc>
              <a:spcBef>
                <a:spcPts val="0"/>
              </a:spcBef>
              <a:spcAft>
                <a:spcPts val="0"/>
              </a:spcAft>
              <a:buNone/>
            </a:pPr>
            <a:r>
              <a:rPr b="1" lang="en-US" sz="1000">
                <a:solidFill>
                  <a:srgbClr val="1F3864"/>
                </a:solidFill>
                <a:latin typeface="Roboto"/>
                <a:ea typeface="Roboto"/>
                <a:cs typeface="Roboto"/>
                <a:sym typeface="Roboto"/>
              </a:rPr>
              <a:t>Establish data leadership &amp; ownership</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Data stewards are accountable, data custodians are responsible for data issues.</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Teams empowered with better understanding of data, from flows to quality metrics.</a:t>
            </a:r>
            <a:endParaRPr/>
          </a:p>
          <a:p>
            <a:pPr indent="0" lvl="0" marL="0" marR="0" rtl="0" algn="l">
              <a:lnSpc>
                <a:spcPct val="90000"/>
              </a:lnSpc>
              <a:spcBef>
                <a:spcPts val="500"/>
              </a:spcBef>
              <a:spcAft>
                <a:spcPts val="0"/>
              </a:spcAft>
              <a:buNone/>
            </a:pPr>
            <a:r>
              <a:rPr b="1" lang="en-US" sz="1000">
                <a:solidFill>
                  <a:srgbClr val="1F3864"/>
                </a:solidFill>
                <a:latin typeface="Roboto"/>
                <a:ea typeface="Roboto"/>
                <a:cs typeface="Roboto"/>
                <a:sym typeface="Roboto"/>
              </a:rPr>
              <a:t>Improve efficiency</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Designed for low cost by building systems and processes once for multiple users.</a:t>
            </a:r>
            <a:endParaRPr/>
          </a:p>
          <a:p>
            <a:pPr indent="0" lvl="0" marL="0" marR="0" rtl="0" algn="l">
              <a:lnSpc>
                <a:spcPct val="90000"/>
              </a:lnSpc>
              <a:spcBef>
                <a:spcPts val="500"/>
              </a:spcBef>
              <a:spcAft>
                <a:spcPts val="0"/>
              </a:spcAft>
              <a:buNone/>
            </a:pPr>
            <a:r>
              <a:t/>
            </a:r>
            <a:endParaRPr b="1" sz="1000">
              <a:solidFill>
                <a:srgbClr val="1F3864"/>
              </a:solidFill>
              <a:latin typeface="Arial"/>
              <a:ea typeface="Arial"/>
              <a:cs typeface="Arial"/>
              <a:sym typeface="Arial"/>
            </a:endParaRPr>
          </a:p>
        </p:txBody>
      </p:sp>
      <p:pic>
        <p:nvPicPr>
          <p:cNvPr descr="Gavel" id="359" name="Google Shape;359;p15"/>
          <p:cNvPicPr preferRelativeResize="0"/>
          <p:nvPr/>
        </p:nvPicPr>
        <p:blipFill rotWithShape="1">
          <a:blip r:embed="rId5">
            <a:alphaModFix/>
          </a:blip>
          <a:srcRect b="0" l="0" r="0" t="0"/>
          <a:stretch/>
        </p:blipFill>
        <p:spPr>
          <a:xfrm>
            <a:off x="977107" y="3514177"/>
            <a:ext cx="620503" cy="620503"/>
          </a:xfrm>
          <a:prstGeom prst="rect">
            <a:avLst/>
          </a:prstGeom>
          <a:noFill/>
          <a:ln>
            <a:noFill/>
          </a:ln>
        </p:spPr>
      </p:pic>
      <p:pic>
        <p:nvPicPr>
          <p:cNvPr descr="Gears" id="360" name="Google Shape;360;p15"/>
          <p:cNvPicPr preferRelativeResize="0"/>
          <p:nvPr/>
        </p:nvPicPr>
        <p:blipFill rotWithShape="1">
          <a:blip r:embed="rId6">
            <a:alphaModFix/>
          </a:blip>
          <a:srcRect b="0" l="0" r="0" t="0"/>
          <a:stretch/>
        </p:blipFill>
        <p:spPr>
          <a:xfrm>
            <a:off x="1026708" y="4371593"/>
            <a:ext cx="610373" cy="610373"/>
          </a:xfrm>
          <a:prstGeom prst="rect">
            <a:avLst/>
          </a:prstGeom>
          <a:noFill/>
          <a:ln>
            <a:noFill/>
          </a:ln>
        </p:spPr>
      </p:pic>
      <p:pic>
        <p:nvPicPr>
          <p:cNvPr descr="Line arrow: Clockwise curve" id="361" name="Google Shape;361;p15"/>
          <p:cNvPicPr preferRelativeResize="0"/>
          <p:nvPr/>
        </p:nvPicPr>
        <p:blipFill rotWithShape="1">
          <a:blip r:embed="rId7">
            <a:alphaModFix/>
          </a:blip>
          <a:srcRect b="0" l="0" r="0" t="0"/>
          <a:stretch/>
        </p:blipFill>
        <p:spPr>
          <a:xfrm rot="-6579198">
            <a:off x="1196684" y="4751687"/>
            <a:ext cx="364497" cy="364497"/>
          </a:xfrm>
          <a:prstGeom prst="rect">
            <a:avLst/>
          </a:prstGeom>
          <a:noFill/>
          <a:ln>
            <a:noFill/>
          </a:ln>
        </p:spPr>
      </p:pic>
      <p:pic>
        <p:nvPicPr>
          <p:cNvPr descr="Volume" id="362" name="Google Shape;362;p15"/>
          <p:cNvPicPr preferRelativeResize="0"/>
          <p:nvPr/>
        </p:nvPicPr>
        <p:blipFill rotWithShape="1">
          <a:blip r:embed="rId8">
            <a:alphaModFix/>
          </a:blip>
          <a:srcRect b="0" l="57190" r="0" t="0"/>
          <a:stretch/>
        </p:blipFill>
        <p:spPr>
          <a:xfrm rot="10800000">
            <a:off x="726505" y="3582790"/>
            <a:ext cx="293593" cy="685799"/>
          </a:xfrm>
          <a:prstGeom prst="rect">
            <a:avLst/>
          </a:prstGeom>
          <a:noFill/>
          <a:ln>
            <a:noFill/>
          </a:ln>
        </p:spPr>
      </p:pic>
      <p:sp>
        <p:nvSpPr>
          <p:cNvPr id="363" name="Google Shape;363;p15"/>
          <p:cNvSpPr txBox="1"/>
          <p:nvPr/>
        </p:nvSpPr>
        <p:spPr>
          <a:xfrm>
            <a:off x="9778551" y="5260704"/>
            <a:ext cx="2410973" cy="1277273"/>
          </a:xfrm>
          <a:prstGeom prst="rect">
            <a:avLst/>
          </a:prstGeom>
          <a:noFill/>
          <a:ln>
            <a:noFill/>
          </a:ln>
        </p:spPr>
        <p:txBody>
          <a:bodyPr anchorCtr="0" anchor="t" bIns="25400" lIns="25400" spcFirstLastPara="1" rIns="25400" wrap="square" tIns="25400">
            <a:spAutoFit/>
          </a:bodyPr>
          <a:lstStyle/>
          <a:p>
            <a:pPr indent="0" lvl="0" marL="0" marR="0" rtl="0" algn="l">
              <a:lnSpc>
                <a:spcPct val="90000"/>
              </a:lnSpc>
              <a:spcBef>
                <a:spcPts val="0"/>
              </a:spcBef>
              <a:spcAft>
                <a:spcPts val="0"/>
              </a:spcAft>
              <a:buNone/>
            </a:pPr>
            <a:r>
              <a:rPr b="1" lang="en-US" sz="1000">
                <a:solidFill>
                  <a:srgbClr val="1F3864"/>
                </a:solidFill>
                <a:latin typeface="Roboto"/>
                <a:ea typeface="Roboto"/>
                <a:cs typeface="Roboto"/>
                <a:sym typeface="Roboto"/>
              </a:rPr>
              <a:t>Improve effectiveness</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Fine-tuned organization and artifacts.</a:t>
            </a:r>
            <a:endParaRPr/>
          </a:p>
          <a:p>
            <a:pPr indent="0" lvl="0" marL="0" marR="0" rtl="0" algn="l">
              <a:lnSpc>
                <a:spcPct val="90000"/>
              </a:lnSpc>
              <a:spcBef>
                <a:spcPts val="500"/>
              </a:spcBef>
              <a:spcAft>
                <a:spcPts val="0"/>
              </a:spcAft>
              <a:buNone/>
            </a:pPr>
            <a:r>
              <a:rPr b="1" lang="en-US" sz="1000">
                <a:solidFill>
                  <a:srgbClr val="1F3864"/>
                </a:solidFill>
                <a:latin typeface="Roboto"/>
                <a:ea typeface="Roboto"/>
                <a:cs typeface="Roboto"/>
                <a:sym typeface="Roboto"/>
              </a:rPr>
              <a:t>Broaden scope</a:t>
            </a:r>
            <a:endParaRPr i="1" sz="1000">
              <a:solidFill>
                <a:srgbClr val="1F3864"/>
              </a:solidFill>
              <a:latin typeface="Arial"/>
              <a:ea typeface="Arial"/>
              <a:cs typeface="Arial"/>
              <a:sym typeface="Arial"/>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Expanded focus to include international business units.</a:t>
            </a:r>
            <a:endParaRPr/>
          </a:p>
          <a:p>
            <a:pPr indent="0" lvl="0" marL="0" marR="0" rtl="0" algn="l">
              <a:lnSpc>
                <a:spcPct val="90000"/>
              </a:lnSpc>
              <a:spcBef>
                <a:spcPts val="500"/>
              </a:spcBef>
              <a:spcAft>
                <a:spcPts val="0"/>
              </a:spcAft>
              <a:buNone/>
            </a:pPr>
            <a:r>
              <a:rPr i="1" lang="en-US" sz="1000">
                <a:solidFill>
                  <a:srgbClr val="1F3864"/>
                </a:solidFill>
                <a:latin typeface="Roboto"/>
                <a:ea typeface="Roboto"/>
                <a:cs typeface="Roboto"/>
                <a:sym typeface="Roboto"/>
              </a:rPr>
              <a:t>Broadened list of critical reports, critical data elements, and quality thresholds.</a:t>
            </a:r>
            <a:endParaRPr/>
          </a:p>
        </p:txBody>
      </p:sp>
      <p:sp>
        <p:nvSpPr>
          <p:cNvPr id="364" name="Google Shape;364;p15"/>
          <p:cNvSpPr txBox="1"/>
          <p:nvPr/>
        </p:nvSpPr>
        <p:spPr>
          <a:xfrm>
            <a:off x="241039" y="397918"/>
            <a:ext cx="10772775" cy="577099"/>
          </a:xfrm>
          <a:prstGeom prst="rect">
            <a:avLst/>
          </a:prstGeom>
          <a:noFill/>
          <a:ln>
            <a:noFill/>
          </a:ln>
        </p:spPr>
        <p:txBody>
          <a:bodyPr anchorCtr="0" anchor="b" bIns="45700" lIns="91425" spcFirstLastPara="1" rIns="91425" wrap="square" tIns="45700">
            <a:normAutofit fontScale="90000" lnSpcReduction="10000"/>
          </a:bodyPr>
          <a:lstStyle/>
          <a:p>
            <a:pPr indent="0" lvl="0" marL="0" marR="0" rtl="0" algn="l">
              <a:lnSpc>
                <a:spcPct val="90000"/>
              </a:lnSpc>
              <a:spcBef>
                <a:spcPts val="0"/>
              </a:spcBef>
              <a:spcAft>
                <a:spcPts val="0"/>
              </a:spcAft>
              <a:buClr>
                <a:srgbClr val="002060"/>
              </a:buClr>
              <a:buSzPct val="100000"/>
              <a:buFont typeface="Century Gothic"/>
              <a:buNone/>
            </a:pPr>
            <a:r>
              <a:rPr b="1" i="1" lang="en-US" sz="4000">
                <a:solidFill>
                  <a:srgbClr val="002060"/>
                </a:solidFill>
                <a:latin typeface="Century Gothic"/>
                <a:ea typeface="Century Gothic"/>
                <a:cs typeface="Century Gothic"/>
                <a:sym typeface="Century Gothic"/>
              </a:rPr>
              <a:t>Case Studies – Big 5 Bank</a:t>
            </a:r>
            <a:endParaRPr b="1" i="1" sz="4000">
              <a:solidFill>
                <a:srgbClr val="002060"/>
              </a:solidFill>
              <a:latin typeface="Century Gothic"/>
              <a:ea typeface="Century Gothic"/>
              <a:cs typeface="Century Gothic"/>
              <a:sym typeface="Century Gothic"/>
            </a:endParaRPr>
          </a:p>
        </p:txBody>
      </p:sp>
      <p:cxnSp>
        <p:nvCxnSpPr>
          <p:cNvPr id="365" name="Google Shape;365;p15"/>
          <p:cNvCxnSpPr/>
          <p:nvPr/>
        </p:nvCxnSpPr>
        <p:spPr>
          <a:xfrm flipH="1" rot="10800000">
            <a:off x="327249" y="1041555"/>
            <a:ext cx="11320879" cy="30405"/>
          </a:xfrm>
          <a:prstGeom prst="straightConnector1">
            <a:avLst/>
          </a:prstGeom>
          <a:noFill/>
          <a:ln cap="flat" cmpd="sng" w="38100">
            <a:solidFill>
              <a:srgbClr val="0070C0"/>
            </a:solidFill>
            <a:prstDash val="solid"/>
            <a:miter lim="8000"/>
            <a:headEnd len="sm" w="sm" type="none"/>
            <a:tailEnd len="sm" w="sm" type="none"/>
          </a:ln>
        </p:spPr>
      </p:cxnSp>
      <p:sp>
        <p:nvSpPr>
          <p:cNvPr id="366" name="Google Shape;366;p15"/>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2020-10-20T22:05:49Z</dcterms:created>
  <dc:creator>Rob Straker</dc:creator>
</cp:coreProperties>
</file>