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Arial Black"/>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4" roundtripDataSignature="AMtx7minW9NRKmSnsMhyUQW/R+4M2qqe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ArialBlack-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0" type="tx">
  <p:cSld name="TITLE_AND_BODY">
    <p:spTree>
      <p:nvGrpSpPr>
        <p:cNvPr id="21" name="Shape 21"/>
        <p:cNvGrpSpPr/>
        <p:nvPr/>
      </p:nvGrpSpPr>
      <p:grpSpPr>
        <a:xfrm>
          <a:off x="0" y="0"/>
          <a:ext cx="0" cy="0"/>
          <a:chOff x="0" y="0"/>
          <a:chExt cx="0" cy="0"/>
        </a:xfrm>
      </p:grpSpPr>
      <p:sp>
        <p:nvSpPr>
          <p:cNvPr id="22" name="Google Shape;2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defRPr>
            </a:lvl1pPr>
            <a:lvl2pPr indent="0" lvl="1" marL="0" algn="r">
              <a:spcBef>
                <a:spcPts val="0"/>
              </a:spcBef>
              <a:buNone/>
              <a:defRPr sz="1200">
                <a:solidFill>
                  <a:srgbClr val="888888"/>
                </a:solidFill>
              </a:defRPr>
            </a:lvl2pPr>
            <a:lvl3pPr indent="0" lvl="2" marL="0" algn="r">
              <a:spcBef>
                <a:spcPts val="0"/>
              </a:spcBef>
              <a:buNone/>
              <a:defRPr sz="1200">
                <a:solidFill>
                  <a:srgbClr val="888888"/>
                </a:solidFill>
              </a:defRPr>
            </a:lvl3pPr>
            <a:lvl4pPr indent="0" lvl="3" marL="0" algn="r">
              <a:spcBef>
                <a:spcPts val="0"/>
              </a:spcBef>
              <a:buNone/>
              <a:defRPr sz="1200">
                <a:solidFill>
                  <a:srgbClr val="888888"/>
                </a:solidFill>
              </a:defRPr>
            </a:lvl4pPr>
            <a:lvl5pPr indent="0" lvl="4" marL="0" algn="r">
              <a:spcBef>
                <a:spcPts val="0"/>
              </a:spcBef>
              <a:buNone/>
              <a:defRPr sz="1200">
                <a:solidFill>
                  <a:srgbClr val="888888"/>
                </a:solidFill>
              </a:defRPr>
            </a:lvl5pPr>
            <a:lvl6pPr indent="0" lvl="5" marL="0" algn="r">
              <a:spcBef>
                <a:spcPts val="0"/>
              </a:spcBef>
              <a:buNone/>
              <a:defRPr sz="1200">
                <a:solidFill>
                  <a:srgbClr val="888888"/>
                </a:solidFill>
              </a:defRPr>
            </a:lvl6pPr>
            <a:lvl7pPr indent="0" lvl="6" marL="0" algn="r">
              <a:spcBef>
                <a:spcPts val="0"/>
              </a:spcBef>
              <a:buNone/>
              <a:defRPr sz="1200">
                <a:solidFill>
                  <a:srgbClr val="888888"/>
                </a:solidFill>
              </a:defRPr>
            </a:lvl7pPr>
            <a:lvl8pPr indent="0" lvl="7" marL="0" algn="r">
              <a:spcBef>
                <a:spcPts val="0"/>
              </a:spcBef>
              <a:buNone/>
              <a:defRPr sz="1200">
                <a:solidFill>
                  <a:srgbClr val="888888"/>
                </a:solidFill>
              </a:defRPr>
            </a:lvl8pPr>
            <a:lvl9pPr indent="0" lvl="8" marL="0" algn="r">
              <a:spcBef>
                <a:spcPts val="0"/>
              </a:spcBef>
              <a:buNone/>
              <a:defRPr sz="1200">
                <a:solidFill>
                  <a:srgbClr val="888888"/>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0">
  <p:cSld name="Title and Content 0">
    <p:spTree>
      <p:nvGrpSpPr>
        <p:cNvPr id="23" name="Shape 23"/>
        <p:cNvGrpSpPr/>
        <p:nvPr/>
      </p:nvGrpSpPr>
      <p:grpSpPr>
        <a:xfrm>
          <a:off x="0" y="0"/>
          <a:ext cx="0" cy="0"/>
          <a:chOff x="0" y="0"/>
          <a:chExt cx="0" cy="0"/>
        </a:xfrm>
      </p:grpSpPr>
      <p:sp>
        <p:nvSpPr>
          <p:cNvPr id="24" name="Google Shape;24;p21"/>
          <p:cNvSpPr txBox="1"/>
          <p:nvPr>
            <p:ph type="title"/>
          </p:nvPr>
        </p:nvSpPr>
        <p:spPr>
          <a:xfrm>
            <a:off x="2684444" y="837242"/>
            <a:ext cx="6823113" cy="88773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1"/>
          <p:cNvSpPr txBox="1"/>
          <p:nvPr>
            <p:ph idx="1" type="body"/>
          </p:nvPr>
        </p:nvSpPr>
        <p:spPr>
          <a:xfrm>
            <a:off x="1008795" y="2413634"/>
            <a:ext cx="10174412" cy="309610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defRPr>
            </a:lvl1pPr>
            <a:lvl2pPr indent="0" lvl="1" marL="0" algn="r">
              <a:spcBef>
                <a:spcPts val="0"/>
              </a:spcBef>
              <a:buNone/>
              <a:defRPr sz="1200">
                <a:solidFill>
                  <a:srgbClr val="888888"/>
                </a:solidFill>
              </a:defRPr>
            </a:lvl2pPr>
            <a:lvl3pPr indent="0" lvl="2" marL="0" algn="r">
              <a:spcBef>
                <a:spcPts val="0"/>
              </a:spcBef>
              <a:buNone/>
              <a:defRPr sz="1200">
                <a:solidFill>
                  <a:srgbClr val="888888"/>
                </a:solidFill>
              </a:defRPr>
            </a:lvl3pPr>
            <a:lvl4pPr indent="0" lvl="3" marL="0" algn="r">
              <a:spcBef>
                <a:spcPts val="0"/>
              </a:spcBef>
              <a:buNone/>
              <a:defRPr sz="1200">
                <a:solidFill>
                  <a:srgbClr val="888888"/>
                </a:solidFill>
              </a:defRPr>
            </a:lvl4pPr>
            <a:lvl5pPr indent="0" lvl="4" marL="0" algn="r">
              <a:spcBef>
                <a:spcPts val="0"/>
              </a:spcBef>
              <a:buNone/>
              <a:defRPr sz="1200">
                <a:solidFill>
                  <a:srgbClr val="888888"/>
                </a:solidFill>
              </a:defRPr>
            </a:lvl5pPr>
            <a:lvl6pPr indent="0" lvl="5" marL="0" algn="r">
              <a:spcBef>
                <a:spcPts val="0"/>
              </a:spcBef>
              <a:buNone/>
              <a:defRPr sz="1200">
                <a:solidFill>
                  <a:srgbClr val="888888"/>
                </a:solidFill>
              </a:defRPr>
            </a:lvl6pPr>
            <a:lvl7pPr indent="0" lvl="6" marL="0" algn="r">
              <a:spcBef>
                <a:spcPts val="0"/>
              </a:spcBef>
              <a:buNone/>
              <a:defRPr sz="1200">
                <a:solidFill>
                  <a:srgbClr val="888888"/>
                </a:solidFill>
              </a:defRPr>
            </a:lvl7pPr>
            <a:lvl8pPr indent="0" lvl="7" marL="0" algn="r">
              <a:spcBef>
                <a:spcPts val="0"/>
              </a:spcBef>
              <a:buNone/>
              <a:defRPr sz="1200">
                <a:solidFill>
                  <a:srgbClr val="888888"/>
                </a:solidFill>
              </a:defRPr>
            </a:lvl8pPr>
            <a:lvl9pPr indent="0" lvl="8" marL="0" algn="r">
              <a:spcBef>
                <a:spcPts val="0"/>
              </a:spcBef>
              <a:buNone/>
              <a:defRPr sz="1200">
                <a:solidFill>
                  <a:srgbClr val="888888"/>
                </a:solidFil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7" name="Shape 27"/>
        <p:cNvGrpSpPr/>
        <p:nvPr/>
      </p:nvGrpSpPr>
      <p:grpSpPr>
        <a:xfrm>
          <a:off x="0" y="0"/>
          <a:ext cx="0" cy="0"/>
          <a:chOff x="0" y="0"/>
          <a:chExt cx="0" cy="0"/>
        </a:xfrm>
      </p:grpSpPr>
      <p:sp>
        <p:nvSpPr>
          <p:cNvPr id="28" name="Google Shape;28;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0" name="Google Shape;30;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2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2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2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2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9"/>
          <p:cNvSpPr/>
          <p:nvPr>
            <p:ph idx="2" type="pic"/>
          </p:nvPr>
        </p:nvSpPr>
        <p:spPr>
          <a:xfrm>
            <a:off x="5183188" y="987425"/>
            <a:ext cx="6172200" cy="4873625"/>
          </a:xfrm>
          <a:prstGeom prst="rect">
            <a:avLst/>
          </a:prstGeom>
          <a:noFill/>
          <a:ln>
            <a:noFill/>
          </a:ln>
        </p:spPr>
      </p:sp>
      <p:sp>
        <p:nvSpPr>
          <p:cNvPr id="74" name="Google Shape;74;p2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3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3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
          <p:cNvSpPr txBox="1"/>
          <p:nvPr/>
        </p:nvSpPr>
        <p:spPr>
          <a:xfrm>
            <a:off x="505532" y="2566610"/>
            <a:ext cx="10782300" cy="949476"/>
          </a:xfrm>
          <a:prstGeom prst="rect">
            <a:avLst/>
          </a:prstGeom>
          <a:noFill/>
          <a:ln>
            <a:noFill/>
          </a:ln>
        </p:spPr>
        <p:txBody>
          <a:bodyPr anchorCtr="0" anchor="ctr" bIns="45700" lIns="91425" spcFirstLastPara="1" rIns="91425" wrap="square" tIns="45700">
            <a:normAutofit/>
          </a:bodyPr>
          <a:lstStyle/>
          <a:p>
            <a:pPr indent="0" lvl="0" marL="0" marR="0" rtl="0" algn="ctr">
              <a:lnSpc>
                <a:spcPct val="85000"/>
              </a:lnSpc>
              <a:spcBef>
                <a:spcPts val="0"/>
              </a:spcBef>
              <a:spcAft>
                <a:spcPts val="0"/>
              </a:spcAft>
              <a:buClr>
                <a:srgbClr val="FF0000"/>
              </a:buClr>
              <a:buSzPts val="4400"/>
              <a:buFont typeface="Arial Black"/>
              <a:buNone/>
            </a:pPr>
            <a:r>
              <a:rPr b="1" i="0" lang="en-CA" sz="4400" u="none" cap="none" strike="noStrike">
                <a:solidFill>
                  <a:srgbClr val="FF0000"/>
                </a:solidFill>
                <a:latin typeface="Arial Black"/>
                <a:ea typeface="Arial Black"/>
                <a:cs typeface="Arial Black"/>
                <a:sym typeface="Arial Black"/>
              </a:rPr>
              <a:t>EURYKA</a:t>
            </a:r>
            <a:r>
              <a:rPr b="0" i="0" lang="en-CA" sz="5400" u="none" cap="none" strike="noStrike">
                <a:solidFill>
                  <a:srgbClr val="FF0000"/>
                </a:solidFill>
                <a:latin typeface="Calibri"/>
                <a:ea typeface="Calibri"/>
                <a:cs typeface="Calibri"/>
                <a:sym typeface="Calibri"/>
              </a:rPr>
              <a:t> </a:t>
            </a:r>
            <a:endParaRPr b="0" i="0" sz="5400" u="none" cap="none" strike="noStrike">
              <a:solidFill>
                <a:srgbClr val="FF0000"/>
              </a:solidFill>
              <a:latin typeface="Calibri"/>
              <a:ea typeface="Calibri"/>
              <a:cs typeface="Calibri"/>
              <a:sym typeface="Calibri"/>
            </a:endParaRPr>
          </a:p>
        </p:txBody>
      </p:sp>
      <p:sp>
        <p:nvSpPr>
          <p:cNvPr id="95" name="Google Shape;95;p1"/>
          <p:cNvSpPr txBox="1"/>
          <p:nvPr/>
        </p:nvSpPr>
        <p:spPr>
          <a:xfrm>
            <a:off x="1264109" y="3428999"/>
            <a:ext cx="9228201" cy="1115291"/>
          </a:xfrm>
          <a:prstGeom prst="rect">
            <a:avLst/>
          </a:prstGeom>
          <a:noFill/>
          <a:ln>
            <a:noFill/>
          </a:ln>
        </p:spPr>
        <p:txBody>
          <a:bodyPr anchorCtr="0" anchor="t" bIns="45700" lIns="91425" spcFirstLastPara="1" rIns="91425" wrap="square" tIns="45700">
            <a:normAutofit fontScale="85000" lnSpcReduction="10000"/>
          </a:bodyPr>
          <a:lstStyle/>
          <a:p>
            <a:pPr indent="-91440" lvl="0" marL="91440" marR="0" rtl="0" algn="ctr">
              <a:lnSpc>
                <a:spcPct val="85000"/>
              </a:lnSpc>
              <a:spcBef>
                <a:spcPts val="0"/>
              </a:spcBef>
              <a:spcAft>
                <a:spcPts val="0"/>
              </a:spcAft>
              <a:buClr>
                <a:srgbClr val="757070"/>
              </a:buClr>
              <a:buSzPct val="100000"/>
              <a:buFont typeface="Arial"/>
              <a:buChar char=" "/>
            </a:pPr>
            <a:r>
              <a:rPr b="1" i="0" lang="en-CA" sz="1500" u="none" cap="none" strike="noStrike">
                <a:solidFill>
                  <a:srgbClr val="757070"/>
                </a:solidFill>
                <a:latin typeface="Calibri"/>
                <a:ea typeface="Calibri"/>
                <a:cs typeface="Calibri"/>
                <a:sym typeface="Calibri"/>
              </a:rPr>
              <a:t>Data Management Inc.</a:t>
            </a:r>
            <a:endParaRPr/>
          </a:p>
          <a:p>
            <a:pPr indent="0" lvl="0" marL="91440" marR="0" rtl="0" algn="ctr">
              <a:lnSpc>
                <a:spcPct val="85000"/>
              </a:lnSpc>
              <a:spcBef>
                <a:spcPts val="1300"/>
              </a:spcBef>
              <a:spcAft>
                <a:spcPts val="0"/>
              </a:spcAft>
              <a:buClr>
                <a:srgbClr val="262626"/>
              </a:buClr>
              <a:buSzPct val="100000"/>
              <a:buFont typeface="Arial"/>
              <a:buNone/>
            </a:pPr>
            <a:r>
              <a:t/>
            </a:r>
            <a:endParaRPr b="1" i="0" sz="2400" u="none" cap="none" strike="noStrike">
              <a:solidFill>
                <a:srgbClr val="262626"/>
              </a:solidFill>
              <a:latin typeface="Calibri"/>
              <a:ea typeface="Calibri"/>
              <a:cs typeface="Calibri"/>
              <a:sym typeface="Calibri"/>
            </a:endParaRPr>
          </a:p>
          <a:p>
            <a:pPr indent="-129540" lvl="0" marL="91440" marR="0" rtl="0" algn="ctr">
              <a:lnSpc>
                <a:spcPct val="85000"/>
              </a:lnSpc>
              <a:spcBef>
                <a:spcPts val="1300"/>
              </a:spcBef>
              <a:spcAft>
                <a:spcPts val="0"/>
              </a:spcAft>
              <a:buClr>
                <a:srgbClr val="002060"/>
              </a:buClr>
              <a:buSzPct val="100000"/>
              <a:buFont typeface="Arial"/>
              <a:buChar char=" "/>
            </a:pPr>
            <a:r>
              <a:rPr b="1" i="0" lang="en-CA" sz="2400" u="none" cap="none" strike="noStrike">
                <a:solidFill>
                  <a:srgbClr val="002060"/>
                </a:solidFill>
                <a:latin typeface="Arial Black"/>
                <a:ea typeface="Arial Black"/>
                <a:cs typeface="Arial Black"/>
                <a:sym typeface="Arial Black"/>
              </a:rPr>
              <a:t>Specializing in federated metadata driven data management </a:t>
            </a:r>
            <a:endParaRPr/>
          </a:p>
        </p:txBody>
      </p:sp>
      <p:pic>
        <p:nvPicPr>
          <p:cNvPr id="96" name="Google Shape;96;p1"/>
          <p:cNvPicPr preferRelativeResize="0"/>
          <p:nvPr/>
        </p:nvPicPr>
        <p:blipFill rotWithShape="1">
          <a:blip r:embed="rId3">
            <a:alphaModFix/>
          </a:blip>
          <a:srcRect b="0" l="0" r="0" t="0"/>
          <a:stretch/>
        </p:blipFill>
        <p:spPr>
          <a:xfrm>
            <a:off x="2950191" y="1115367"/>
            <a:ext cx="6291617" cy="4627265"/>
          </a:xfrm>
          <a:prstGeom prst="rect">
            <a:avLst/>
          </a:prstGeom>
          <a:noFill/>
          <a:ln>
            <a:noFill/>
          </a:ln>
        </p:spPr>
      </p:pic>
      <p:pic>
        <p:nvPicPr>
          <p:cNvPr id="97" name="Google Shape;97;p1"/>
          <p:cNvPicPr preferRelativeResize="0"/>
          <p:nvPr/>
        </p:nvPicPr>
        <p:blipFill rotWithShape="1">
          <a:blip r:embed="rId4">
            <a:alphaModFix/>
          </a:blip>
          <a:srcRect b="0" l="0" r="0" t="0"/>
          <a:stretch/>
        </p:blipFill>
        <p:spPr>
          <a:xfrm>
            <a:off x="9375404" y="0"/>
            <a:ext cx="2816596" cy="29629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nvSpPr>
        <p:spPr>
          <a:xfrm>
            <a:off x="343196" y="2505670"/>
            <a:ext cx="6205385" cy="923330"/>
          </a:xfrm>
          <a:prstGeom prst="rect">
            <a:avLst/>
          </a:prstGeom>
          <a:noFill/>
          <a:ln>
            <a:noFill/>
          </a:ln>
        </p:spPr>
        <p:txBody>
          <a:bodyPr anchorCtr="0" anchor="t" bIns="0" lIns="0" spcFirstLastPara="1" rIns="0" wrap="square" tIns="0">
            <a:spAutoFit/>
          </a:bodyPr>
          <a:lstStyle/>
          <a:p>
            <a:pPr indent="12700" lvl="0" marL="0" marR="5080" rtl="0" algn="l">
              <a:lnSpc>
                <a:spcPct val="109090"/>
              </a:lnSpc>
              <a:spcBef>
                <a:spcPts val="0"/>
              </a:spcBef>
              <a:spcAft>
                <a:spcPts val="0"/>
              </a:spcAft>
              <a:buNone/>
            </a:pPr>
            <a:r>
              <a:rPr b="1" i="0" lang="en-CA" sz="6600" u="none" cap="none" strike="noStrike">
                <a:solidFill>
                  <a:srgbClr val="FF0000"/>
                </a:solidFill>
                <a:latin typeface="Arial Black"/>
                <a:ea typeface="Arial Black"/>
                <a:cs typeface="Arial Black"/>
                <a:sym typeface="Arial Black"/>
              </a:rPr>
              <a:t>Jane Estrada</a:t>
            </a:r>
            <a:endParaRPr b="1" i="0" sz="6600" u="none" cap="none" strike="noStrike">
              <a:solidFill>
                <a:srgbClr val="FF0000"/>
              </a:solidFill>
              <a:latin typeface="Arial Black"/>
              <a:ea typeface="Arial Black"/>
              <a:cs typeface="Arial Black"/>
              <a:sym typeface="Arial Black"/>
            </a:endParaRPr>
          </a:p>
        </p:txBody>
      </p:sp>
      <p:cxnSp>
        <p:nvCxnSpPr>
          <p:cNvPr id="103" name="Google Shape;103;p2"/>
          <p:cNvCxnSpPr/>
          <p:nvPr/>
        </p:nvCxnSpPr>
        <p:spPr>
          <a:xfrm flipH="1" rot="10800000">
            <a:off x="435560" y="4645165"/>
            <a:ext cx="11320879" cy="30405"/>
          </a:xfrm>
          <a:prstGeom prst="straightConnector1">
            <a:avLst/>
          </a:prstGeom>
          <a:noFill/>
          <a:ln cap="flat" cmpd="sng" w="38100">
            <a:solidFill>
              <a:srgbClr val="FF0000"/>
            </a:solidFill>
            <a:prstDash val="solid"/>
            <a:miter lim="8000"/>
            <a:headEnd len="sm" w="sm" type="none"/>
            <a:tailEnd len="sm" w="sm" type="none"/>
          </a:ln>
        </p:spPr>
      </p:cxnSp>
      <p:pic>
        <p:nvPicPr>
          <p:cNvPr id="104" name="Google Shape;104;p2"/>
          <p:cNvPicPr preferRelativeResize="0"/>
          <p:nvPr/>
        </p:nvPicPr>
        <p:blipFill rotWithShape="1">
          <a:blip r:embed="rId3">
            <a:alphaModFix/>
          </a:blip>
          <a:srcRect b="0" l="0" r="0" t="0"/>
          <a:stretch/>
        </p:blipFill>
        <p:spPr>
          <a:xfrm>
            <a:off x="6917934" y="1220526"/>
            <a:ext cx="4838505" cy="3455044"/>
          </a:xfrm>
          <a:prstGeom prst="rect">
            <a:avLst/>
          </a:prstGeom>
          <a:noFill/>
          <a:ln>
            <a:noFill/>
          </a:ln>
        </p:spPr>
      </p:pic>
      <p:sp>
        <p:nvSpPr>
          <p:cNvPr id="105" name="Google Shape;105;p2"/>
          <p:cNvSpPr txBox="1"/>
          <p:nvPr/>
        </p:nvSpPr>
        <p:spPr>
          <a:xfrm>
            <a:off x="435559" y="3790861"/>
            <a:ext cx="4552830" cy="246221"/>
          </a:xfrm>
          <a:prstGeom prst="rect">
            <a:avLst/>
          </a:prstGeom>
          <a:noFill/>
          <a:ln>
            <a:noFill/>
          </a:ln>
        </p:spPr>
        <p:txBody>
          <a:bodyPr anchorCtr="0" anchor="t" bIns="0" lIns="0" spcFirstLastPara="1" rIns="0" wrap="square" tIns="0">
            <a:spAutoFit/>
          </a:bodyPr>
          <a:lstStyle/>
          <a:p>
            <a:pPr indent="9525" lvl="0" marL="0" marR="0" rtl="0" algn="l">
              <a:spcBef>
                <a:spcPts val="0"/>
              </a:spcBef>
              <a:spcAft>
                <a:spcPts val="0"/>
              </a:spcAft>
              <a:buNone/>
            </a:pPr>
            <a:r>
              <a:rPr b="1" i="0" lang="en-CA" sz="1600" u="none" cap="none" strike="noStrike">
                <a:solidFill>
                  <a:srgbClr val="002060"/>
                </a:solidFill>
                <a:latin typeface="Arial"/>
                <a:ea typeface="Arial"/>
                <a:cs typeface="Arial"/>
                <a:sym typeface="Arial"/>
              </a:rPr>
              <a:t>jane.estrada@eurykadm.com</a:t>
            </a:r>
            <a:endParaRPr b="0" i="0" sz="1600" u="none" cap="none" strike="noStrike">
              <a:solidFill>
                <a:srgbClr val="002060"/>
              </a:solidFill>
              <a:latin typeface="Arial"/>
              <a:ea typeface="Arial"/>
              <a:cs typeface="Arial"/>
              <a:sym typeface="Arial"/>
            </a:endParaRPr>
          </a:p>
        </p:txBody>
      </p:sp>
      <p:sp>
        <p:nvSpPr>
          <p:cNvPr id="106" name="Google Shape;106;p2"/>
          <p:cNvSpPr txBox="1"/>
          <p:nvPr/>
        </p:nvSpPr>
        <p:spPr>
          <a:xfrm>
            <a:off x="435559" y="3360302"/>
            <a:ext cx="5891349" cy="369332"/>
          </a:xfrm>
          <a:prstGeom prst="rect">
            <a:avLst/>
          </a:prstGeom>
          <a:noFill/>
          <a:ln>
            <a:noFill/>
          </a:ln>
        </p:spPr>
        <p:txBody>
          <a:bodyPr anchorCtr="0" anchor="t" bIns="0" lIns="0" spcFirstLastPara="1" rIns="0" wrap="square" tIns="0">
            <a:spAutoFit/>
          </a:bodyPr>
          <a:lstStyle/>
          <a:p>
            <a:pPr indent="9525" lvl="0" marL="0" marR="0" rtl="0" algn="l">
              <a:spcBef>
                <a:spcPts val="0"/>
              </a:spcBef>
              <a:spcAft>
                <a:spcPts val="0"/>
              </a:spcAft>
              <a:buNone/>
            </a:pPr>
            <a:r>
              <a:rPr b="1" i="0" lang="en-CA" sz="2400" u="none" cap="none" strike="noStrike">
                <a:solidFill>
                  <a:srgbClr val="002060"/>
                </a:solidFill>
                <a:latin typeface="Arial"/>
                <a:ea typeface="Arial"/>
                <a:cs typeface="Arial"/>
                <a:sym typeface="Arial"/>
              </a:rPr>
              <a:t>Founder, Euryka Data Management Inc.</a:t>
            </a:r>
            <a:endParaRPr b="0" i="0" sz="2400" u="none" cap="none" strike="noStrike">
              <a:solidFill>
                <a:srgbClr val="002060"/>
              </a:solidFill>
              <a:latin typeface="Arial"/>
              <a:ea typeface="Arial"/>
              <a:cs typeface="Arial"/>
              <a:sym typeface="Arial"/>
            </a:endParaRPr>
          </a:p>
        </p:txBody>
      </p:sp>
      <p:sp>
        <p:nvSpPr>
          <p:cNvPr id="107" name="Google Shape;107;p2"/>
          <p:cNvSpPr/>
          <p:nvPr/>
        </p:nvSpPr>
        <p:spPr>
          <a:xfrm rot="-5400000">
            <a:off x="-3368238" y="3368239"/>
            <a:ext cx="6857999" cy="121521"/>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3"/>
          <p:cNvSpPr/>
          <p:nvPr/>
        </p:nvSpPr>
        <p:spPr>
          <a:xfrm>
            <a:off x="-1" y="-2"/>
            <a:ext cx="10547927" cy="6858001"/>
          </a:xfrm>
          <a:prstGeom prst="rect">
            <a:avLst/>
          </a:prstGeom>
          <a:blipFill rotWithShape="1">
            <a:blip r:embed="rId3">
              <a:alphaModFix/>
            </a:blip>
            <a:stretch>
              <a:fillRect b="0" l="0" r="0" t="-19541"/>
            </a:stretch>
          </a:blip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sp>
        <p:nvSpPr>
          <p:cNvPr id="113" name="Google Shape;113;p3"/>
          <p:cNvSpPr/>
          <p:nvPr/>
        </p:nvSpPr>
        <p:spPr>
          <a:xfrm>
            <a:off x="3048000" y="-9238"/>
            <a:ext cx="9144000" cy="6858000"/>
          </a:xfrm>
          <a:custGeom>
            <a:rect b="b" l="l" r="r" t="t"/>
            <a:pathLst>
              <a:path extrusionOk="0" h="21600" w="21600">
                <a:moveTo>
                  <a:pt x="21600" y="0"/>
                </a:moveTo>
                <a:lnTo>
                  <a:pt x="16668" y="0"/>
                </a:lnTo>
                <a:lnTo>
                  <a:pt x="16656" y="30"/>
                </a:lnTo>
                <a:lnTo>
                  <a:pt x="16572" y="120"/>
                </a:lnTo>
                <a:lnTo>
                  <a:pt x="16488" y="210"/>
                </a:lnTo>
                <a:lnTo>
                  <a:pt x="16405" y="270"/>
                </a:lnTo>
                <a:lnTo>
                  <a:pt x="16323" y="360"/>
                </a:lnTo>
                <a:lnTo>
                  <a:pt x="16160" y="540"/>
                </a:lnTo>
                <a:lnTo>
                  <a:pt x="16080" y="630"/>
                </a:lnTo>
                <a:lnTo>
                  <a:pt x="15999" y="690"/>
                </a:lnTo>
                <a:lnTo>
                  <a:pt x="15760" y="960"/>
                </a:lnTo>
                <a:lnTo>
                  <a:pt x="15680" y="1020"/>
                </a:lnTo>
                <a:lnTo>
                  <a:pt x="15600" y="1110"/>
                </a:lnTo>
                <a:lnTo>
                  <a:pt x="15521" y="1170"/>
                </a:lnTo>
                <a:lnTo>
                  <a:pt x="15441" y="1260"/>
                </a:lnTo>
                <a:lnTo>
                  <a:pt x="15361" y="1320"/>
                </a:lnTo>
                <a:lnTo>
                  <a:pt x="15280" y="1410"/>
                </a:lnTo>
                <a:lnTo>
                  <a:pt x="15200" y="1470"/>
                </a:lnTo>
                <a:lnTo>
                  <a:pt x="15118" y="1560"/>
                </a:lnTo>
                <a:lnTo>
                  <a:pt x="14872" y="1740"/>
                </a:lnTo>
                <a:lnTo>
                  <a:pt x="14788" y="1830"/>
                </a:lnTo>
                <a:lnTo>
                  <a:pt x="14618" y="1950"/>
                </a:lnTo>
                <a:lnTo>
                  <a:pt x="14445" y="2070"/>
                </a:lnTo>
                <a:lnTo>
                  <a:pt x="14356" y="2100"/>
                </a:lnTo>
                <a:lnTo>
                  <a:pt x="14058" y="2280"/>
                </a:lnTo>
                <a:lnTo>
                  <a:pt x="13766" y="2460"/>
                </a:lnTo>
                <a:lnTo>
                  <a:pt x="13622" y="2520"/>
                </a:lnTo>
                <a:lnTo>
                  <a:pt x="13479" y="2610"/>
                </a:lnTo>
                <a:lnTo>
                  <a:pt x="13061" y="2790"/>
                </a:lnTo>
                <a:lnTo>
                  <a:pt x="12521" y="3030"/>
                </a:lnTo>
                <a:lnTo>
                  <a:pt x="12390" y="3060"/>
                </a:lnTo>
                <a:lnTo>
                  <a:pt x="12130" y="3180"/>
                </a:lnTo>
                <a:lnTo>
                  <a:pt x="11874" y="3240"/>
                </a:lnTo>
                <a:lnTo>
                  <a:pt x="11748" y="3300"/>
                </a:lnTo>
                <a:lnTo>
                  <a:pt x="11252" y="3420"/>
                </a:lnTo>
                <a:lnTo>
                  <a:pt x="11131" y="3480"/>
                </a:lnTo>
                <a:lnTo>
                  <a:pt x="10890" y="3540"/>
                </a:lnTo>
                <a:lnTo>
                  <a:pt x="10771" y="3540"/>
                </a:lnTo>
                <a:lnTo>
                  <a:pt x="10070" y="3720"/>
                </a:lnTo>
                <a:lnTo>
                  <a:pt x="9728" y="3780"/>
                </a:lnTo>
                <a:lnTo>
                  <a:pt x="9501" y="3840"/>
                </a:lnTo>
                <a:lnTo>
                  <a:pt x="9389" y="3840"/>
                </a:lnTo>
                <a:lnTo>
                  <a:pt x="8053" y="4200"/>
                </a:lnTo>
                <a:lnTo>
                  <a:pt x="7942" y="4260"/>
                </a:lnTo>
                <a:lnTo>
                  <a:pt x="7720" y="4320"/>
                </a:lnTo>
                <a:lnTo>
                  <a:pt x="7609" y="4380"/>
                </a:lnTo>
                <a:lnTo>
                  <a:pt x="7497" y="4410"/>
                </a:lnTo>
                <a:lnTo>
                  <a:pt x="7385" y="4470"/>
                </a:lnTo>
                <a:lnTo>
                  <a:pt x="7273" y="4500"/>
                </a:lnTo>
                <a:lnTo>
                  <a:pt x="7048" y="4620"/>
                </a:lnTo>
                <a:lnTo>
                  <a:pt x="6964" y="4680"/>
                </a:lnTo>
                <a:lnTo>
                  <a:pt x="6883" y="4710"/>
                </a:lnTo>
                <a:lnTo>
                  <a:pt x="6805" y="4770"/>
                </a:lnTo>
                <a:lnTo>
                  <a:pt x="6729" y="4800"/>
                </a:lnTo>
                <a:lnTo>
                  <a:pt x="6655" y="4860"/>
                </a:lnTo>
                <a:lnTo>
                  <a:pt x="6514" y="4980"/>
                </a:lnTo>
                <a:lnTo>
                  <a:pt x="6383" y="5100"/>
                </a:lnTo>
                <a:lnTo>
                  <a:pt x="6259" y="5220"/>
                </a:lnTo>
                <a:lnTo>
                  <a:pt x="6144" y="5340"/>
                </a:lnTo>
                <a:lnTo>
                  <a:pt x="6089" y="5430"/>
                </a:lnTo>
                <a:lnTo>
                  <a:pt x="6036" y="5490"/>
                </a:lnTo>
                <a:lnTo>
                  <a:pt x="5985" y="5550"/>
                </a:lnTo>
                <a:lnTo>
                  <a:pt x="5935" y="5640"/>
                </a:lnTo>
                <a:lnTo>
                  <a:pt x="5888" y="5730"/>
                </a:lnTo>
                <a:lnTo>
                  <a:pt x="5842" y="5790"/>
                </a:lnTo>
                <a:lnTo>
                  <a:pt x="5797" y="5880"/>
                </a:lnTo>
                <a:lnTo>
                  <a:pt x="5754" y="5970"/>
                </a:lnTo>
                <a:lnTo>
                  <a:pt x="5713" y="6030"/>
                </a:lnTo>
                <a:lnTo>
                  <a:pt x="5673" y="6120"/>
                </a:lnTo>
                <a:lnTo>
                  <a:pt x="5634" y="6210"/>
                </a:lnTo>
                <a:lnTo>
                  <a:pt x="5597" y="6300"/>
                </a:lnTo>
                <a:lnTo>
                  <a:pt x="5561" y="6390"/>
                </a:lnTo>
                <a:lnTo>
                  <a:pt x="5526" y="6480"/>
                </a:lnTo>
                <a:lnTo>
                  <a:pt x="5493" y="6570"/>
                </a:lnTo>
                <a:lnTo>
                  <a:pt x="5460" y="6660"/>
                </a:lnTo>
                <a:lnTo>
                  <a:pt x="5429" y="6750"/>
                </a:lnTo>
                <a:lnTo>
                  <a:pt x="5399" y="6840"/>
                </a:lnTo>
                <a:lnTo>
                  <a:pt x="5369" y="6930"/>
                </a:lnTo>
                <a:lnTo>
                  <a:pt x="5341" y="7050"/>
                </a:lnTo>
                <a:lnTo>
                  <a:pt x="5314" y="7140"/>
                </a:lnTo>
                <a:lnTo>
                  <a:pt x="5287" y="7230"/>
                </a:lnTo>
                <a:lnTo>
                  <a:pt x="5261" y="7350"/>
                </a:lnTo>
                <a:lnTo>
                  <a:pt x="5236" y="7440"/>
                </a:lnTo>
                <a:lnTo>
                  <a:pt x="5212" y="7530"/>
                </a:lnTo>
                <a:lnTo>
                  <a:pt x="5188" y="7650"/>
                </a:lnTo>
                <a:lnTo>
                  <a:pt x="5165" y="7740"/>
                </a:lnTo>
                <a:lnTo>
                  <a:pt x="5142" y="7860"/>
                </a:lnTo>
                <a:lnTo>
                  <a:pt x="5120" y="7950"/>
                </a:lnTo>
                <a:lnTo>
                  <a:pt x="5098" y="8070"/>
                </a:lnTo>
                <a:lnTo>
                  <a:pt x="5077" y="8190"/>
                </a:lnTo>
                <a:lnTo>
                  <a:pt x="5056" y="8280"/>
                </a:lnTo>
                <a:lnTo>
                  <a:pt x="5035" y="8400"/>
                </a:lnTo>
                <a:lnTo>
                  <a:pt x="5014" y="8490"/>
                </a:lnTo>
                <a:lnTo>
                  <a:pt x="4994" y="8610"/>
                </a:lnTo>
                <a:lnTo>
                  <a:pt x="4974" y="8730"/>
                </a:lnTo>
                <a:lnTo>
                  <a:pt x="4954" y="8820"/>
                </a:lnTo>
                <a:lnTo>
                  <a:pt x="4873" y="9270"/>
                </a:lnTo>
                <a:lnTo>
                  <a:pt x="4852" y="9390"/>
                </a:lnTo>
                <a:lnTo>
                  <a:pt x="4832" y="9510"/>
                </a:lnTo>
                <a:lnTo>
                  <a:pt x="4810" y="9630"/>
                </a:lnTo>
                <a:lnTo>
                  <a:pt x="4789" y="9750"/>
                </a:lnTo>
                <a:lnTo>
                  <a:pt x="4767" y="9840"/>
                </a:lnTo>
                <a:lnTo>
                  <a:pt x="4745" y="9960"/>
                </a:lnTo>
                <a:lnTo>
                  <a:pt x="4723" y="10080"/>
                </a:lnTo>
                <a:lnTo>
                  <a:pt x="4699" y="10200"/>
                </a:lnTo>
                <a:lnTo>
                  <a:pt x="4676" y="10320"/>
                </a:lnTo>
                <a:lnTo>
                  <a:pt x="4651" y="10440"/>
                </a:lnTo>
                <a:lnTo>
                  <a:pt x="4626" y="10530"/>
                </a:lnTo>
                <a:lnTo>
                  <a:pt x="4601" y="10650"/>
                </a:lnTo>
                <a:lnTo>
                  <a:pt x="4574" y="10770"/>
                </a:lnTo>
                <a:lnTo>
                  <a:pt x="4547" y="10890"/>
                </a:lnTo>
                <a:lnTo>
                  <a:pt x="4518" y="11010"/>
                </a:lnTo>
                <a:lnTo>
                  <a:pt x="4489" y="11130"/>
                </a:lnTo>
                <a:lnTo>
                  <a:pt x="4459" y="11220"/>
                </a:lnTo>
                <a:lnTo>
                  <a:pt x="4428" y="11340"/>
                </a:lnTo>
                <a:lnTo>
                  <a:pt x="4395" y="11460"/>
                </a:lnTo>
                <a:lnTo>
                  <a:pt x="4362" y="11580"/>
                </a:lnTo>
                <a:lnTo>
                  <a:pt x="4327" y="11700"/>
                </a:lnTo>
                <a:lnTo>
                  <a:pt x="4291" y="11790"/>
                </a:lnTo>
                <a:lnTo>
                  <a:pt x="4254" y="11910"/>
                </a:lnTo>
                <a:lnTo>
                  <a:pt x="4216" y="12030"/>
                </a:lnTo>
                <a:lnTo>
                  <a:pt x="4176" y="12150"/>
                </a:lnTo>
                <a:lnTo>
                  <a:pt x="4135" y="12240"/>
                </a:lnTo>
                <a:lnTo>
                  <a:pt x="4092" y="12360"/>
                </a:lnTo>
                <a:lnTo>
                  <a:pt x="4047" y="12480"/>
                </a:lnTo>
                <a:lnTo>
                  <a:pt x="4001" y="12570"/>
                </a:lnTo>
                <a:lnTo>
                  <a:pt x="3954" y="12690"/>
                </a:lnTo>
                <a:lnTo>
                  <a:pt x="3905" y="12810"/>
                </a:lnTo>
                <a:lnTo>
                  <a:pt x="3854" y="12900"/>
                </a:lnTo>
                <a:lnTo>
                  <a:pt x="3801" y="13020"/>
                </a:lnTo>
                <a:lnTo>
                  <a:pt x="3746" y="13110"/>
                </a:lnTo>
                <a:lnTo>
                  <a:pt x="3690" y="13230"/>
                </a:lnTo>
                <a:lnTo>
                  <a:pt x="3631" y="13320"/>
                </a:lnTo>
                <a:lnTo>
                  <a:pt x="3571" y="13440"/>
                </a:lnTo>
                <a:lnTo>
                  <a:pt x="3508" y="13530"/>
                </a:lnTo>
                <a:lnTo>
                  <a:pt x="3443" y="13620"/>
                </a:lnTo>
                <a:lnTo>
                  <a:pt x="3377" y="13740"/>
                </a:lnTo>
                <a:lnTo>
                  <a:pt x="3308" y="13830"/>
                </a:lnTo>
                <a:lnTo>
                  <a:pt x="3236" y="13920"/>
                </a:lnTo>
                <a:lnTo>
                  <a:pt x="3163" y="14010"/>
                </a:lnTo>
                <a:lnTo>
                  <a:pt x="3087" y="14130"/>
                </a:lnTo>
                <a:lnTo>
                  <a:pt x="3009" y="14220"/>
                </a:lnTo>
                <a:lnTo>
                  <a:pt x="2928" y="14310"/>
                </a:lnTo>
                <a:lnTo>
                  <a:pt x="2845" y="14400"/>
                </a:lnTo>
                <a:lnTo>
                  <a:pt x="2775" y="14490"/>
                </a:lnTo>
                <a:lnTo>
                  <a:pt x="2706" y="14550"/>
                </a:lnTo>
                <a:lnTo>
                  <a:pt x="2568" y="14730"/>
                </a:lnTo>
                <a:lnTo>
                  <a:pt x="2500" y="14790"/>
                </a:lnTo>
                <a:lnTo>
                  <a:pt x="2432" y="14880"/>
                </a:lnTo>
                <a:lnTo>
                  <a:pt x="2297" y="15060"/>
                </a:lnTo>
                <a:lnTo>
                  <a:pt x="2230" y="15150"/>
                </a:lnTo>
                <a:lnTo>
                  <a:pt x="2164" y="15270"/>
                </a:lnTo>
                <a:lnTo>
                  <a:pt x="2098" y="15360"/>
                </a:lnTo>
                <a:lnTo>
                  <a:pt x="2033" y="15450"/>
                </a:lnTo>
                <a:lnTo>
                  <a:pt x="1968" y="15540"/>
                </a:lnTo>
                <a:lnTo>
                  <a:pt x="1904" y="15660"/>
                </a:lnTo>
                <a:lnTo>
                  <a:pt x="1840" y="15750"/>
                </a:lnTo>
                <a:lnTo>
                  <a:pt x="1777" y="15870"/>
                </a:lnTo>
                <a:lnTo>
                  <a:pt x="1715" y="15960"/>
                </a:lnTo>
                <a:lnTo>
                  <a:pt x="1653" y="16080"/>
                </a:lnTo>
                <a:lnTo>
                  <a:pt x="1592" y="16170"/>
                </a:lnTo>
                <a:lnTo>
                  <a:pt x="1532" y="16290"/>
                </a:lnTo>
                <a:lnTo>
                  <a:pt x="1472" y="16410"/>
                </a:lnTo>
                <a:lnTo>
                  <a:pt x="1414" y="16500"/>
                </a:lnTo>
                <a:lnTo>
                  <a:pt x="1356" y="16620"/>
                </a:lnTo>
                <a:lnTo>
                  <a:pt x="1299" y="16740"/>
                </a:lnTo>
                <a:lnTo>
                  <a:pt x="1242" y="16860"/>
                </a:lnTo>
                <a:lnTo>
                  <a:pt x="1187" y="16950"/>
                </a:lnTo>
                <a:lnTo>
                  <a:pt x="1133" y="17070"/>
                </a:lnTo>
                <a:lnTo>
                  <a:pt x="1079" y="17190"/>
                </a:lnTo>
                <a:lnTo>
                  <a:pt x="1027" y="17310"/>
                </a:lnTo>
                <a:lnTo>
                  <a:pt x="975" y="17430"/>
                </a:lnTo>
                <a:lnTo>
                  <a:pt x="925" y="17550"/>
                </a:lnTo>
                <a:lnTo>
                  <a:pt x="875" y="17670"/>
                </a:lnTo>
                <a:lnTo>
                  <a:pt x="827" y="17790"/>
                </a:lnTo>
                <a:lnTo>
                  <a:pt x="779" y="17910"/>
                </a:lnTo>
                <a:lnTo>
                  <a:pt x="733" y="18030"/>
                </a:lnTo>
                <a:lnTo>
                  <a:pt x="688" y="18150"/>
                </a:lnTo>
                <a:lnTo>
                  <a:pt x="644" y="18270"/>
                </a:lnTo>
                <a:lnTo>
                  <a:pt x="601" y="18390"/>
                </a:lnTo>
                <a:lnTo>
                  <a:pt x="560" y="18510"/>
                </a:lnTo>
                <a:lnTo>
                  <a:pt x="520" y="18630"/>
                </a:lnTo>
                <a:lnTo>
                  <a:pt x="481" y="18750"/>
                </a:lnTo>
                <a:lnTo>
                  <a:pt x="443" y="18900"/>
                </a:lnTo>
                <a:lnTo>
                  <a:pt x="407" y="19020"/>
                </a:lnTo>
                <a:lnTo>
                  <a:pt x="372" y="19140"/>
                </a:lnTo>
                <a:lnTo>
                  <a:pt x="339" y="19260"/>
                </a:lnTo>
                <a:lnTo>
                  <a:pt x="306" y="19380"/>
                </a:lnTo>
                <a:lnTo>
                  <a:pt x="276" y="19500"/>
                </a:lnTo>
                <a:lnTo>
                  <a:pt x="247" y="19620"/>
                </a:lnTo>
                <a:lnTo>
                  <a:pt x="219" y="19740"/>
                </a:lnTo>
                <a:lnTo>
                  <a:pt x="193" y="19860"/>
                </a:lnTo>
                <a:lnTo>
                  <a:pt x="168" y="19980"/>
                </a:lnTo>
                <a:lnTo>
                  <a:pt x="145" y="20100"/>
                </a:lnTo>
                <a:lnTo>
                  <a:pt x="123" y="20220"/>
                </a:lnTo>
                <a:lnTo>
                  <a:pt x="104" y="20340"/>
                </a:lnTo>
                <a:lnTo>
                  <a:pt x="85" y="20460"/>
                </a:lnTo>
                <a:lnTo>
                  <a:pt x="69" y="20580"/>
                </a:lnTo>
                <a:lnTo>
                  <a:pt x="54" y="20700"/>
                </a:lnTo>
                <a:lnTo>
                  <a:pt x="41" y="20820"/>
                </a:lnTo>
                <a:lnTo>
                  <a:pt x="30" y="20910"/>
                </a:lnTo>
                <a:lnTo>
                  <a:pt x="20" y="21030"/>
                </a:lnTo>
                <a:lnTo>
                  <a:pt x="12" y="21150"/>
                </a:lnTo>
                <a:lnTo>
                  <a:pt x="6" y="21270"/>
                </a:lnTo>
                <a:lnTo>
                  <a:pt x="2" y="21360"/>
                </a:lnTo>
                <a:lnTo>
                  <a:pt x="0" y="21480"/>
                </a:lnTo>
                <a:lnTo>
                  <a:pt x="0" y="21600"/>
                </a:lnTo>
                <a:lnTo>
                  <a:pt x="21600" y="21600"/>
                </a:lnTo>
                <a:lnTo>
                  <a:pt x="21600" y="0"/>
                </a:lnTo>
                <a:close/>
              </a:path>
            </a:pathLst>
          </a:custGeom>
          <a:solidFill>
            <a:srgbClr val="5C2CCE"/>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sp>
        <p:nvSpPr>
          <p:cNvPr id="114" name="Google Shape;114;p3"/>
          <p:cNvSpPr txBox="1"/>
          <p:nvPr/>
        </p:nvSpPr>
        <p:spPr>
          <a:xfrm>
            <a:off x="6699012" y="4063505"/>
            <a:ext cx="4905850" cy="2317301"/>
          </a:xfrm>
          <a:prstGeom prst="rect">
            <a:avLst/>
          </a:prstGeom>
          <a:noFill/>
          <a:ln>
            <a:noFill/>
          </a:ln>
        </p:spPr>
        <p:txBody>
          <a:bodyPr anchorCtr="0" anchor="t" bIns="0" lIns="0" spcFirstLastPara="1" rIns="0" wrap="square" tIns="0">
            <a:spAutoFit/>
          </a:bodyPr>
          <a:lstStyle/>
          <a:p>
            <a:pPr indent="1611629" lvl="0" marL="0" marR="0" rtl="0" algn="r">
              <a:spcBef>
                <a:spcPts val="0"/>
              </a:spcBef>
              <a:spcAft>
                <a:spcPts val="0"/>
              </a:spcAft>
              <a:buNone/>
            </a:pPr>
            <a:r>
              <a:rPr b="1" lang="en-CA" sz="1650">
                <a:solidFill>
                  <a:srgbClr val="FFFFFF"/>
                </a:solidFill>
                <a:latin typeface="Arial"/>
                <a:ea typeface="Arial"/>
                <a:cs typeface="Arial"/>
                <a:sym typeface="Arial"/>
              </a:rPr>
              <a:t>Introductions</a:t>
            </a:r>
            <a:endParaRPr/>
          </a:p>
          <a:p>
            <a:pPr indent="2060258" lvl="0" marL="0" marR="3810" rtl="0" algn="r">
              <a:lnSpc>
                <a:spcPct val="162900"/>
              </a:lnSpc>
              <a:spcBef>
                <a:spcPts val="0"/>
              </a:spcBef>
              <a:spcAft>
                <a:spcPts val="0"/>
              </a:spcAft>
              <a:buNone/>
            </a:pPr>
            <a:r>
              <a:rPr b="1" lang="en-CA" sz="1650">
                <a:solidFill>
                  <a:srgbClr val="FFFFFF"/>
                </a:solidFill>
                <a:latin typeface="Arial"/>
                <a:ea typeface="Arial"/>
                <a:cs typeface="Arial"/>
                <a:sym typeface="Arial"/>
              </a:rPr>
              <a:t>Jobs you  need to do</a:t>
            </a:r>
            <a:endParaRPr/>
          </a:p>
          <a:p>
            <a:pPr indent="2060258" lvl="0" marL="0" marR="3810" rtl="0" algn="r">
              <a:lnSpc>
                <a:spcPct val="162900"/>
              </a:lnSpc>
              <a:spcBef>
                <a:spcPts val="0"/>
              </a:spcBef>
              <a:spcAft>
                <a:spcPts val="0"/>
              </a:spcAft>
              <a:buNone/>
            </a:pPr>
            <a:r>
              <a:rPr b="1" lang="en-CA" sz="1650">
                <a:solidFill>
                  <a:srgbClr val="FFFFFF"/>
                </a:solidFill>
                <a:latin typeface="Arial"/>
                <a:ea typeface="Arial"/>
                <a:cs typeface="Arial"/>
                <a:sym typeface="Arial"/>
              </a:rPr>
              <a:t>Benefits gained from Euryka </a:t>
            </a:r>
            <a:endParaRPr/>
          </a:p>
          <a:p>
            <a:pPr indent="2060258" lvl="0" marL="0" marR="3810" rtl="0" algn="r">
              <a:lnSpc>
                <a:spcPct val="162900"/>
              </a:lnSpc>
              <a:spcBef>
                <a:spcPts val="0"/>
              </a:spcBef>
              <a:spcAft>
                <a:spcPts val="0"/>
              </a:spcAft>
              <a:buNone/>
            </a:pPr>
            <a:r>
              <a:rPr b="1" lang="en-CA" sz="1650">
                <a:solidFill>
                  <a:srgbClr val="FFFFFF"/>
                </a:solidFill>
                <a:latin typeface="Arial"/>
                <a:ea typeface="Arial"/>
                <a:cs typeface="Arial"/>
                <a:sym typeface="Arial"/>
              </a:rPr>
              <a:t>Euryka features</a:t>
            </a:r>
            <a:endParaRPr/>
          </a:p>
          <a:p>
            <a:pPr indent="2060258" lvl="0" marL="0" marR="3810" rtl="0" algn="r">
              <a:lnSpc>
                <a:spcPct val="162900"/>
              </a:lnSpc>
              <a:spcBef>
                <a:spcPts val="0"/>
              </a:spcBef>
              <a:spcAft>
                <a:spcPts val="0"/>
              </a:spcAft>
              <a:buNone/>
            </a:pPr>
            <a:r>
              <a:rPr b="1" lang="en-CA" sz="1650">
                <a:solidFill>
                  <a:srgbClr val="FFFFFF"/>
                </a:solidFill>
                <a:latin typeface="Arial"/>
                <a:ea typeface="Arial"/>
                <a:cs typeface="Arial"/>
                <a:sym typeface="Arial"/>
              </a:rPr>
              <a:t>Differentiators</a:t>
            </a:r>
            <a:endParaRPr b="1" sz="1650">
              <a:solidFill>
                <a:schemeClr val="dk1"/>
              </a:solidFill>
              <a:latin typeface="Arial"/>
              <a:ea typeface="Arial"/>
              <a:cs typeface="Arial"/>
              <a:sym typeface="Arial"/>
            </a:endParaRPr>
          </a:p>
          <a:p>
            <a:pPr indent="0" lvl="0" marL="0" marR="3810" rtl="0" algn="r">
              <a:spcBef>
                <a:spcPts val="1200"/>
              </a:spcBef>
              <a:spcAft>
                <a:spcPts val="0"/>
              </a:spcAft>
              <a:buNone/>
            </a:pPr>
            <a:r>
              <a:rPr b="1" lang="en-CA" sz="1650">
                <a:solidFill>
                  <a:srgbClr val="FFFFFF"/>
                </a:solidFill>
                <a:latin typeface="Arial"/>
                <a:ea typeface="Arial"/>
                <a:cs typeface="Arial"/>
                <a:sym typeface="Arial"/>
              </a:rPr>
              <a:t>Next steps</a:t>
            </a:r>
            <a:endParaRPr b="1" sz="1650">
              <a:solidFill>
                <a:schemeClr val="dk1"/>
              </a:solidFill>
              <a:latin typeface="Arial"/>
              <a:ea typeface="Arial"/>
              <a:cs typeface="Arial"/>
              <a:sym typeface="Arial"/>
            </a:endParaRPr>
          </a:p>
        </p:txBody>
      </p:sp>
      <p:sp>
        <p:nvSpPr>
          <p:cNvPr id="115" name="Google Shape;115;p3"/>
          <p:cNvSpPr txBox="1"/>
          <p:nvPr>
            <p:ph type="title"/>
          </p:nvPr>
        </p:nvSpPr>
        <p:spPr>
          <a:xfrm>
            <a:off x="8456105" y="3019422"/>
            <a:ext cx="3148757" cy="819151"/>
          </a:xfrm>
          <a:prstGeom prst="rect">
            <a:avLst/>
          </a:prstGeom>
          <a:noFill/>
          <a:ln>
            <a:noFill/>
          </a:ln>
        </p:spPr>
        <p:txBody>
          <a:bodyPr anchorCtr="0" anchor="ctr" bIns="45700" lIns="91425" spcFirstLastPara="1" rIns="91425" wrap="square" tIns="45700">
            <a:normAutofit fontScale="90000"/>
          </a:bodyPr>
          <a:lstStyle/>
          <a:p>
            <a:pPr indent="11049" lvl="0" marL="0" marR="0" rtl="0" algn="r">
              <a:lnSpc>
                <a:spcPct val="90000"/>
              </a:lnSpc>
              <a:spcBef>
                <a:spcPts val="0"/>
              </a:spcBef>
              <a:spcAft>
                <a:spcPts val="0"/>
              </a:spcAft>
              <a:buClr>
                <a:srgbClr val="FFFFFF"/>
              </a:buClr>
              <a:buSzPct val="100000"/>
              <a:buFont typeface="Arial Black"/>
              <a:buNone/>
            </a:pPr>
            <a:r>
              <a:rPr b="0" i="0" lang="en-CA" sz="6090" u="none" cap="none" strike="noStrike">
                <a:solidFill>
                  <a:srgbClr val="FFFFFF"/>
                </a:solidFill>
                <a:latin typeface="Arial Black"/>
                <a:ea typeface="Arial Black"/>
                <a:cs typeface="Arial Black"/>
                <a:sym typeface="Arial Black"/>
              </a:rPr>
              <a:t>Agenda</a:t>
            </a:r>
            <a:endParaRPr/>
          </a:p>
        </p:txBody>
      </p:sp>
      <p:pic>
        <p:nvPicPr>
          <p:cNvPr id="116" name="Google Shape;116;p3"/>
          <p:cNvPicPr preferRelativeResize="0"/>
          <p:nvPr/>
        </p:nvPicPr>
        <p:blipFill rotWithShape="1">
          <a:blip r:embed="rId4">
            <a:alphaModFix/>
          </a:blip>
          <a:srcRect b="0" l="0" r="0" t="0"/>
          <a:stretch/>
        </p:blipFill>
        <p:spPr>
          <a:xfrm>
            <a:off x="10662056" y="2022965"/>
            <a:ext cx="828675" cy="771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4"/>
          <p:cNvSpPr/>
          <p:nvPr/>
        </p:nvSpPr>
        <p:spPr>
          <a:xfrm>
            <a:off x="0" y="0"/>
            <a:ext cx="12192000" cy="6858000"/>
          </a:xfrm>
          <a:prstGeom prst="rect">
            <a:avLst/>
          </a:prstGeom>
          <a:solidFill>
            <a:srgbClr val="F36050"/>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pic>
        <p:nvPicPr>
          <p:cNvPr descr="pattern-section.png" id="122" name="Google Shape;122;p4"/>
          <p:cNvPicPr preferRelativeResize="0"/>
          <p:nvPr/>
        </p:nvPicPr>
        <p:blipFill rotWithShape="1">
          <a:blip r:embed="rId3">
            <a:alphaModFix/>
          </a:blip>
          <a:srcRect b="16237" l="0" r="36989" t="25182"/>
          <a:stretch/>
        </p:blipFill>
        <p:spPr>
          <a:xfrm>
            <a:off x="5188486" y="64656"/>
            <a:ext cx="7003514" cy="6858001"/>
          </a:xfrm>
          <a:prstGeom prst="rect">
            <a:avLst/>
          </a:prstGeom>
          <a:noFill/>
          <a:ln>
            <a:noFill/>
          </a:ln>
        </p:spPr>
      </p:pic>
      <p:sp>
        <p:nvSpPr>
          <p:cNvPr id="123" name="Google Shape;123;p4"/>
          <p:cNvSpPr txBox="1"/>
          <p:nvPr>
            <p:ph type="title"/>
          </p:nvPr>
        </p:nvSpPr>
        <p:spPr>
          <a:xfrm>
            <a:off x="2142835" y="387927"/>
            <a:ext cx="8220365" cy="5648093"/>
          </a:xfrm>
          <a:prstGeom prst="rect">
            <a:avLst/>
          </a:prstGeom>
          <a:noFill/>
          <a:ln>
            <a:noFill/>
          </a:ln>
        </p:spPr>
        <p:txBody>
          <a:bodyPr anchorCtr="0" anchor="ctr" bIns="45700" lIns="91425" spcFirstLastPara="1" rIns="91425" wrap="square" tIns="45700">
            <a:noAutofit/>
          </a:bodyPr>
          <a:lstStyle/>
          <a:p>
            <a:pPr indent="12700" lvl="0" marL="0" marR="5080" rtl="0" algn="l">
              <a:lnSpc>
                <a:spcPct val="100000"/>
              </a:lnSpc>
              <a:spcBef>
                <a:spcPts val="0"/>
              </a:spcBef>
              <a:spcAft>
                <a:spcPts val="0"/>
              </a:spcAft>
              <a:buClr>
                <a:srgbClr val="F2F2F2"/>
              </a:buClr>
              <a:buSzPts val="8800"/>
              <a:buFont typeface="Arial Black"/>
              <a:buNone/>
            </a:pPr>
            <a:r>
              <a:rPr b="0" i="0" lang="en-CA" sz="8800" u="none" cap="none" strike="noStrike">
                <a:solidFill>
                  <a:srgbClr val="F2F2F2"/>
                </a:solidFill>
                <a:latin typeface="Arial Black"/>
                <a:ea typeface="Arial Black"/>
                <a:cs typeface="Arial Black"/>
                <a:sym typeface="Arial Black"/>
              </a:rPr>
              <a:t>Our customers have data jobs to do</a:t>
            </a:r>
            <a:br>
              <a:rPr b="0" i="0" lang="en-CA" sz="9600" u="none" cap="none" strike="noStrike">
                <a:solidFill>
                  <a:srgbClr val="F2F2F2"/>
                </a:solidFill>
                <a:latin typeface="Arial Black"/>
                <a:ea typeface="Arial Black"/>
                <a:cs typeface="Arial Black"/>
                <a:sym typeface="Arial Black"/>
              </a:rPr>
            </a:br>
            <a:endParaRPr b="1" i="0" sz="1600" u="none" cap="none" strike="noStrike">
              <a:solidFill>
                <a:srgbClr val="F2F2F2"/>
              </a:solidFill>
              <a:latin typeface="Arial"/>
              <a:ea typeface="Arial"/>
              <a:cs typeface="Arial"/>
              <a:sym typeface="Arial"/>
            </a:endParaRPr>
          </a:p>
        </p:txBody>
      </p:sp>
      <p:pic>
        <p:nvPicPr>
          <p:cNvPr descr="pattern-thankyou2.png" id="124" name="Google Shape;124;p4"/>
          <p:cNvPicPr preferRelativeResize="0"/>
          <p:nvPr/>
        </p:nvPicPr>
        <p:blipFill rotWithShape="1">
          <a:blip r:embed="rId4">
            <a:alphaModFix/>
          </a:blip>
          <a:srcRect b="0" l="0" r="0" t="0"/>
          <a:stretch/>
        </p:blipFill>
        <p:spPr>
          <a:xfrm rot="-2700000">
            <a:off x="1688903" y="88295"/>
            <a:ext cx="925171" cy="5992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5"/>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
        <p:nvSpPr>
          <p:cNvPr id="130" name="Google Shape;130;p5"/>
          <p:cNvSpPr/>
          <p:nvPr/>
        </p:nvSpPr>
        <p:spPr>
          <a:xfrm>
            <a:off x="4410" y="0"/>
            <a:ext cx="3628946" cy="6858000"/>
          </a:xfrm>
          <a:custGeom>
            <a:rect b="b" l="l" r="r" t="t"/>
            <a:pathLst>
              <a:path extrusionOk="0" h="21600" w="21600">
                <a:moveTo>
                  <a:pt x="11177" y="0"/>
                </a:moveTo>
                <a:lnTo>
                  <a:pt x="0" y="0"/>
                </a:lnTo>
                <a:lnTo>
                  <a:pt x="0" y="21600"/>
                </a:lnTo>
                <a:lnTo>
                  <a:pt x="16671" y="21600"/>
                </a:lnTo>
                <a:lnTo>
                  <a:pt x="16733" y="21570"/>
                </a:lnTo>
                <a:lnTo>
                  <a:pt x="16823" y="21480"/>
                </a:lnTo>
                <a:lnTo>
                  <a:pt x="16920" y="21390"/>
                </a:lnTo>
                <a:lnTo>
                  <a:pt x="17024" y="21300"/>
                </a:lnTo>
                <a:lnTo>
                  <a:pt x="17137" y="21240"/>
                </a:lnTo>
                <a:lnTo>
                  <a:pt x="17257" y="21150"/>
                </a:lnTo>
                <a:lnTo>
                  <a:pt x="17556" y="20940"/>
                </a:lnTo>
                <a:lnTo>
                  <a:pt x="17722" y="20820"/>
                </a:lnTo>
                <a:lnTo>
                  <a:pt x="17882" y="20700"/>
                </a:lnTo>
                <a:lnTo>
                  <a:pt x="18037" y="20580"/>
                </a:lnTo>
                <a:lnTo>
                  <a:pt x="18187" y="20460"/>
                </a:lnTo>
                <a:lnTo>
                  <a:pt x="18331" y="20370"/>
                </a:lnTo>
                <a:lnTo>
                  <a:pt x="18471" y="20250"/>
                </a:lnTo>
                <a:lnTo>
                  <a:pt x="18606" y="20160"/>
                </a:lnTo>
                <a:lnTo>
                  <a:pt x="18735" y="20040"/>
                </a:lnTo>
                <a:lnTo>
                  <a:pt x="18861" y="19950"/>
                </a:lnTo>
                <a:lnTo>
                  <a:pt x="18982" y="19860"/>
                </a:lnTo>
                <a:lnTo>
                  <a:pt x="19099" y="19740"/>
                </a:lnTo>
                <a:lnTo>
                  <a:pt x="19211" y="19650"/>
                </a:lnTo>
                <a:lnTo>
                  <a:pt x="19320" y="19560"/>
                </a:lnTo>
                <a:lnTo>
                  <a:pt x="19425" y="19440"/>
                </a:lnTo>
                <a:lnTo>
                  <a:pt x="19526" y="19350"/>
                </a:lnTo>
                <a:lnTo>
                  <a:pt x="19624" y="19260"/>
                </a:lnTo>
                <a:lnTo>
                  <a:pt x="19718" y="19170"/>
                </a:lnTo>
                <a:lnTo>
                  <a:pt x="19809" y="19050"/>
                </a:lnTo>
                <a:lnTo>
                  <a:pt x="19897" y="18960"/>
                </a:lnTo>
                <a:lnTo>
                  <a:pt x="19982" y="18870"/>
                </a:lnTo>
                <a:lnTo>
                  <a:pt x="20064" y="18780"/>
                </a:lnTo>
                <a:lnTo>
                  <a:pt x="20144" y="18690"/>
                </a:lnTo>
                <a:lnTo>
                  <a:pt x="20221" y="18570"/>
                </a:lnTo>
                <a:lnTo>
                  <a:pt x="20296" y="18480"/>
                </a:lnTo>
                <a:lnTo>
                  <a:pt x="20368" y="18390"/>
                </a:lnTo>
                <a:lnTo>
                  <a:pt x="20439" y="18270"/>
                </a:lnTo>
                <a:lnTo>
                  <a:pt x="20508" y="18180"/>
                </a:lnTo>
                <a:lnTo>
                  <a:pt x="20575" y="18090"/>
                </a:lnTo>
                <a:lnTo>
                  <a:pt x="20640" y="17970"/>
                </a:lnTo>
                <a:lnTo>
                  <a:pt x="20704" y="17880"/>
                </a:lnTo>
                <a:lnTo>
                  <a:pt x="20766" y="17760"/>
                </a:lnTo>
                <a:lnTo>
                  <a:pt x="20828" y="17670"/>
                </a:lnTo>
                <a:lnTo>
                  <a:pt x="20888" y="17550"/>
                </a:lnTo>
                <a:lnTo>
                  <a:pt x="20947" y="17430"/>
                </a:lnTo>
                <a:lnTo>
                  <a:pt x="21006" y="17340"/>
                </a:lnTo>
                <a:lnTo>
                  <a:pt x="21064" y="17220"/>
                </a:lnTo>
                <a:lnTo>
                  <a:pt x="21122" y="17100"/>
                </a:lnTo>
                <a:lnTo>
                  <a:pt x="21294" y="16740"/>
                </a:lnTo>
                <a:lnTo>
                  <a:pt x="21345" y="16620"/>
                </a:lnTo>
                <a:lnTo>
                  <a:pt x="21392" y="16500"/>
                </a:lnTo>
                <a:lnTo>
                  <a:pt x="21433" y="16380"/>
                </a:lnTo>
                <a:lnTo>
                  <a:pt x="21470" y="16260"/>
                </a:lnTo>
                <a:lnTo>
                  <a:pt x="21503" y="16140"/>
                </a:lnTo>
                <a:lnTo>
                  <a:pt x="21531" y="16020"/>
                </a:lnTo>
                <a:lnTo>
                  <a:pt x="21554" y="15930"/>
                </a:lnTo>
                <a:lnTo>
                  <a:pt x="21573" y="15810"/>
                </a:lnTo>
                <a:lnTo>
                  <a:pt x="21586" y="15690"/>
                </a:lnTo>
                <a:lnTo>
                  <a:pt x="21596" y="15570"/>
                </a:lnTo>
                <a:lnTo>
                  <a:pt x="21600" y="15450"/>
                </a:lnTo>
                <a:lnTo>
                  <a:pt x="21600" y="15330"/>
                </a:lnTo>
                <a:lnTo>
                  <a:pt x="21595" y="15210"/>
                </a:lnTo>
                <a:lnTo>
                  <a:pt x="21585" y="15090"/>
                </a:lnTo>
                <a:lnTo>
                  <a:pt x="21570" y="14970"/>
                </a:lnTo>
                <a:lnTo>
                  <a:pt x="21551" y="14850"/>
                </a:lnTo>
                <a:lnTo>
                  <a:pt x="21530" y="14730"/>
                </a:lnTo>
                <a:lnTo>
                  <a:pt x="21506" y="14610"/>
                </a:lnTo>
                <a:lnTo>
                  <a:pt x="21480" y="14490"/>
                </a:lnTo>
                <a:lnTo>
                  <a:pt x="21451" y="14340"/>
                </a:lnTo>
                <a:lnTo>
                  <a:pt x="21419" y="14220"/>
                </a:lnTo>
                <a:lnTo>
                  <a:pt x="21384" y="14100"/>
                </a:lnTo>
                <a:lnTo>
                  <a:pt x="21347" y="13980"/>
                </a:lnTo>
                <a:lnTo>
                  <a:pt x="21306" y="13860"/>
                </a:lnTo>
                <a:lnTo>
                  <a:pt x="21263" y="13740"/>
                </a:lnTo>
                <a:lnTo>
                  <a:pt x="21217" y="13620"/>
                </a:lnTo>
                <a:lnTo>
                  <a:pt x="21168" y="13500"/>
                </a:lnTo>
                <a:lnTo>
                  <a:pt x="21116" y="13380"/>
                </a:lnTo>
                <a:lnTo>
                  <a:pt x="21061" y="13260"/>
                </a:lnTo>
                <a:lnTo>
                  <a:pt x="21003" y="13140"/>
                </a:lnTo>
                <a:lnTo>
                  <a:pt x="20941" y="13020"/>
                </a:lnTo>
                <a:lnTo>
                  <a:pt x="20879" y="12900"/>
                </a:lnTo>
                <a:lnTo>
                  <a:pt x="20814" y="12780"/>
                </a:lnTo>
                <a:lnTo>
                  <a:pt x="20748" y="12690"/>
                </a:lnTo>
                <a:lnTo>
                  <a:pt x="20679" y="12570"/>
                </a:lnTo>
                <a:lnTo>
                  <a:pt x="20607" y="12450"/>
                </a:lnTo>
                <a:lnTo>
                  <a:pt x="20531" y="12330"/>
                </a:lnTo>
                <a:lnTo>
                  <a:pt x="20451" y="12210"/>
                </a:lnTo>
                <a:lnTo>
                  <a:pt x="20365" y="12090"/>
                </a:lnTo>
                <a:lnTo>
                  <a:pt x="20279" y="12000"/>
                </a:lnTo>
                <a:lnTo>
                  <a:pt x="20191" y="11880"/>
                </a:lnTo>
                <a:lnTo>
                  <a:pt x="20102" y="11760"/>
                </a:lnTo>
                <a:lnTo>
                  <a:pt x="20012" y="11670"/>
                </a:lnTo>
                <a:lnTo>
                  <a:pt x="19920" y="11550"/>
                </a:lnTo>
                <a:lnTo>
                  <a:pt x="19825" y="11430"/>
                </a:lnTo>
                <a:lnTo>
                  <a:pt x="19727" y="11340"/>
                </a:lnTo>
                <a:lnTo>
                  <a:pt x="19626" y="11220"/>
                </a:lnTo>
                <a:lnTo>
                  <a:pt x="19521" y="11100"/>
                </a:lnTo>
                <a:lnTo>
                  <a:pt x="19412" y="11010"/>
                </a:lnTo>
                <a:lnTo>
                  <a:pt x="19296" y="10890"/>
                </a:lnTo>
                <a:lnTo>
                  <a:pt x="19070" y="10650"/>
                </a:lnTo>
                <a:lnTo>
                  <a:pt x="18954" y="10560"/>
                </a:lnTo>
                <a:lnTo>
                  <a:pt x="18831" y="10440"/>
                </a:lnTo>
                <a:lnTo>
                  <a:pt x="18660" y="10290"/>
                </a:lnTo>
                <a:lnTo>
                  <a:pt x="18496" y="10140"/>
                </a:lnTo>
                <a:lnTo>
                  <a:pt x="18339" y="9990"/>
                </a:lnTo>
                <a:lnTo>
                  <a:pt x="18189" y="9870"/>
                </a:lnTo>
                <a:lnTo>
                  <a:pt x="18046" y="9720"/>
                </a:lnTo>
                <a:lnTo>
                  <a:pt x="17909" y="9600"/>
                </a:lnTo>
                <a:lnTo>
                  <a:pt x="17780" y="9480"/>
                </a:lnTo>
                <a:lnTo>
                  <a:pt x="17657" y="9330"/>
                </a:lnTo>
                <a:lnTo>
                  <a:pt x="17540" y="9210"/>
                </a:lnTo>
                <a:lnTo>
                  <a:pt x="17429" y="9090"/>
                </a:lnTo>
                <a:lnTo>
                  <a:pt x="17325" y="9000"/>
                </a:lnTo>
                <a:lnTo>
                  <a:pt x="17227" y="8880"/>
                </a:lnTo>
                <a:lnTo>
                  <a:pt x="17135" y="8760"/>
                </a:lnTo>
                <a:lnTo>
                  <a:pt x="17048" y="8670"/>
                </a:lnTo>
                <a:lnTo>
                  <a:pt x="16968" y="8550"/>
                </a:lnTo>
                <a:lnTo>
                  <a:pt x="16892" y="8460"/>
                </a:lnTo>
                <a:lnTo>
                  <a:pt x="16823" y="8370"/>
                </a:lnTo>
                <a:lnTo>
                  <a:pt x="16758" y="8280"/>
                </a:lnTo>
                <a:lnTo>
                  <a:pt x="16699" y="8160"/>
                </a:lnTo>
                <a:lnTo>
                  <a:pt x="16645" y="8100"/>
                </a:lnTo>
                <a:lnTo>
                  <a:pt x="16596" y="8010"/>
                </a:lnTo>
                <a:lnTo>
                  <a:pt x="16552" y="7920"/>
                </a:lnTo>
                <a:lnTo>
                  <a:pt x="16512" y="7830"/>
                </a:lnTo>
                <a:lnTo>
                  <a:pt x="16477" y="7740"/>
                </a:lnTo>
                <a:lnTo>
                  <a:pt x="16447" y="7680"/>
                </a:lnTo>
                <a:lnTo>
                  <a:pt x="16421" y="7590"/>
                </a:lnTo>
                <a:lnTo>
                  <a:pt x="16399" y="7530"/>
                </a:lnTo>
                <a:lnTo>
                  <a:pt x="16382" y="7470"/>
                </a:lnTo>
                <a:lnTo>
                  <a:pt x="16368" y="7380"/>
                </a:lnTo>
                <a:lnTo>
                  <a:pt x="16358" y="7320"/>
                </a:lnTo>
                <a:lnTo>
                  <a:pt x="16352" y="7260"/>
                </a:lnTo>
                <a:lnTo>
                  <a:pt x="16350" y="7200"/>
                </a:lnTo>
                <a:lnTo>
                  <a:pt x="16351" y="7140"/>
                </a:lnTo>
                <a:lnTo>
                  <a:pt x="16356" y="7080"/>
                </a:lnTo>
                <a:lnTo>
                  <a:pt x="16375" y="6960"/>
                </a:lnTo>
                <a:lnTo>
                  <a:pt x="16406" y="6840"/>
                </a:lnTo>
                <a:lnTo>
                  <a:pt x="16426" y="6810"/>
                </a:lnTo>
                <a:lnTo>
                  <a:pt x="16449" y="6750"/>
                </a:lnTo>
                <a:lnTo>
                  <a:pt x="16474" y="6690"/>
                </a:lnTo>
                <a:lnTo>
                  <a:pt x="16502" y="6660"/>
                </a:lnTo>
                <a:lnTo>
                  <a:pt x="16532" y="6600"/>
                </a:lnTo>
                <a:lnTo>
                  <a:pt x="16564" y="6570"/>
                </a:lnTo>
                <a:lnTo>
                  <a:pt x="16598" y="6510"/>
                </a:lnTo>
                <a:lnTo>
                  <a:pt x="16634" y="6480"/>
                </a:lnTo>
                <a:lnTo>
                  <a:pt x="16672" y="6420"/>
                </a:lnTo>
                <a:lnTo>
                  <a:pt x="16712" y="6390"/>
                </a:lnTo>
                <a:lnTo>
                  <a:pt x="16754" y="6360"/>
                </a:lnTo>
                <a:lnTo>
                  <a:pt x="16797" y="6300"/>
                </a:lnTo>
                <a:lnTo>
                  <a:pt x="16841" y="6270"/>
                </a:lnTo>
                <a:lnTo>
                  <a:pt x="16887" y="6240"/>
                </a:lnTo>
                <a:lnTo>
                  <a:pt x="16933" y="6180"/>
                </a:lnTo>
                <a:lnTo>
                  <a:pt x="16981" y="6150"/>
                </a:lnTo>
                <a:lnTo>
                  <a:pt x="17030" y="6120"/>
                </a:lnTo>
                <a:lnTo>
                  <a:pt x="17079" y="6090"/>
                </a:lnTo>
                <a:lnTo>
                  <a:pt x="17129" y="6030"/>
                </a:lnTo>
                <a:lnTo>
                  <a:pt x="17231" y="5970"/>
                </a:lnTo>
                <a:lnTo>
                  <a:pt x="17282" y="5940"/>
                </a:lnTo>
                <a:lnTo>
                  <a:pt x="17436" y="5820"/>
                </a:lnTo>
                <a:lnTo>
                  <a:pt x="17539" y="5760"/>
                </a:lnTo>
                <a:lnTo>
                  <a:pt x="17589" y="5730"/>
                </a:lnTo>
                <a:lnTo>
                  <a:pt x="17639" y="5670"/>
                </a:lnTo>
                <a:lnTo>
                  <a:pt x="17688" y="5640"/>
                </a:lnTo>
                <a:lnTo>
                  <a:pt x="17737" y="5610"/>
                </a:lnTo>
                <a:lnTo>
                  <a:pt x="17785" y="5580"/>
                </a:lnTo>
                <a:lnTo>
                  <a:pt x="17831" y="5520"/>
                </a:lnTo>
                <a:lnTo>
                  <a:pt x="17877" y="5490"/>
                </a:lnTo>
                <a:lnTo>
                  <a:pt x="17921" y="5460"/>
                </a:lnTo>
                <a:lnTo>
                  <a:pt x="17964" y="5430"/>
                </a:lnTo>
                <a:lnTo>
                  <a:pt x="18005" y="5370"/>
                </a:lnTo>
                <a:lnTo>
                  <a:pt x="18045" y="5340"/>
                </a:lnTo>
                <a:lnTo>
                  <a:pt x="18083" y="5280"/>
                </a:lnTo>
                <a:lnTo>
                  <a:pt x="18119" y="5250"/>
                </a:lnTo>
                <a:lnTo>
                  <a:pt x="18153" y="5190"/>
                </a:lnTo>
                <a:lnTo>
                  <a:pt x="18185" y="5160"/>
                </a:lnTo>
                <a:lnTo>
                  <a:pt x="18214" y="5100"/>
                </a:lnTo>
                <a:lnTo>
                  <a:pt x="18242" y="5070"/>
                </a:lnTo>
                <a:lnTo>
                  <a:pt x="18267" y="5010"/>
                </a:lnTo>
                <a:lnTo>
                  <a:pt x="18289" y="4950"/>
                </a:lnTo>
                <a:lnTo>
                  <a:pt x="18309" y="4920"/>
                </a:lnTo>
                <a:lnTo>
                  <a:pt x="18339" y="4800"/>
                </a:lnTo>
                <a:lnTo>
                  <a:pt x="18358" y="4680"/>
                </a:lnTo>
                <a:lnTo>
                  <a:pt x="18363" y="4560"/>
                </a:lnTo>
                <a:lnTo>
                  <a:pt x="18360" y="4500"/>
                </a:lnTo>
                <a:lnTo>
                  <a:pt x="18354" y="4440"/>
                </a:lnTo>
                <a:lnTo>
                  <a:pt x="18344" y="4380"/>
                </a:lnTo>
                <a:lnTo>
                  <a:pt x="18330" y="4290"/>
                </a:lnTo>
                <a:lnTo>
                  <a:pt x="18312" y="4230"/>
                </a:lnTo>
                <a:lnTo>
                  <a:pt x="18290" y="4140"/>
                </a:lnTo>
                <a:lnTo>
                  <a:pt x="18263" y="4080"/>
                </a:lnTo>
                <a:lnTo>
                  <a:pt x="18228" y="3990"/>
                </a:lnTo>
                <a:lnTo>
                  <a:pt x="18186" y="3900"/>
                </a:lnTo>
                <a:lnTo>
                  <a:pt x="18139" y="3840"/>
                </a:lnTo>
                <a:lnTo>
                  <a:pt x="18086" y="3750"/>
                </a:lnTo>
                <a:lnTo>
                  <a:pt x="17966" y="3630"/>
                </a:lnTo>
                <a:lnTo>
                  <a:pt x="17825" y="3510"/>
                </a:lnTo>
                <a:lnTo>
                  <a:pt x="17666" y="3390"/>
                </a:lnTo>
                <a:lnTo>
                  <a:pt x="17491" y="3300"/>
                </a:lnTo>
                <a:lnTo>
                  <a:pt x="17397" y="3240"/>
                </a:lnTo>
                <a:lnTo>
                  <a:pt x="17299" y="3210"/>
                </a:lnTo>
                <a:lnTo>
                  <a:pt x="17198" y="3180"/>
                </a:lnTo>
                <a:lnTo>
                  <a:pt x="17094" y="3120"/>
                </a:lnTo>
                <a:lnTo>
                  <a:pt x="16875" y="3060"/>
                </a:lnTo>
                <a:lnTo>
                  <a:pt x="16645" y="3000"/>
                </a:lnTo>
                <a:lnTo>
                  <a:pt x="16405" y="2940"/>
                </a:lnTo>
                <a:lnTo>
                  <a:pt x="16155" y="2880"/>
                </a:lnTo>
                <a:lnTo>
                  <a:pt x="15636" y="2760"/>
                </a:lnTo>
                <a:lnTo>
                  <a:pt x="14686" y="2550"/>
                </a:lnTo>
                <a:lnTo>
                  <a:pt x="14549" y="2490"/>
                </a:lnTo>
                <a:lnTo>
                  <a:pt x="14275" y="2430"/>
                </a:lnTo>
                <a:lnTo>
                  <a:pt x="14139" y="2370"/>
                </a:lnTo>
                <a:lnTo>
                  <a:pt x="14003" y="2340"/>
                </a:lnTo>
                <a:lnTo>
                  <a:pt x="13868" y="2280"/>
                </a:lnTo>
                <a:lnTo>
                  <a:pt x="13734" y="2250"/>
                </a:lnTo>
                <a:lnTo>
                  <a:pt x="13470" y="2130"/>
                </a:lnTo>
                <a:lnTo>
                  <a:pt x="13340" y="2070"/>
                </a:lnTo>
                <a:lnTo>
                  <a:pt x="13212" y="2010"/>
                </a:lnTo>
                <a:lnTo>
                  <a:pt x="12961" y="1890"/>
                </a:lnTo>
                <a:lnTo>
                  <a:pt x="12839" y="1800"/>
                </a:lnTo>
                <a:lnTo>
                  <a:pt x="12719" y="1710"/>
                </a:lnTo>
                <a:lnTo>
                  <a:pt x="12602" y="1650"/>
                </a:lnTo>
                <a:lnTo>
                  <a:pt x="12487" y="1560"/>
                </a:lnTo>
                <a:lnTo>
                  <a:pt x="12375" y="1470"/>
                </a:lnTo>
                <a:lnTo>
                  <a:pt x="12266" y="1380"/>
                </a:lnTo>
                <a:lnTo>
                  <a:pt x="12161" y="1260"/>
                </a:lnTo>
                <a:lnTo>
                  <a:pt x="12058" y="1170"/>
                </a:lnTo>
                <a:lnTo>
                  <a:pt x="11959" y="1050"/>
                </a:lnTo>
                <a:lnTo>
                  <a:pt x="11864" y="930"/>
                </a:lnTo>
                <a:lnTo>
                  <a:pt x="11773" y="810"/>
                </a:lnTo>
                <a:lnTo>
                  <a:pt x="11685" y="690"/>
                </a:lnTo>
                <a:lnTo>
                  <a:pt x="11602" y="540"/>
                </a:lnTo>
                <a:lnTo>
                  <a:pt x="11505" y="390"/>
                </a:lnTo>
                <a:lnTo>
                  <a:pt x="11397" y="270"/>
                </a:lnTo>
                <a:lnTo>
                  <a:pt x="11281" y="120"/>
                </a:lnTo>
                <a:lnTo>
                  <a:pt x="11177" y="0"/>
                </a:lnTo>
                <a:close/>
              </a:path>
            </a:pathLst>
          </a:custGeom>
          <a:solidFill>
            <a:srgbClr val="6600CC"/>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grpSp>
        <p:nvGrpSpPr>
          <p:cNvPr id="131" name="Google Shape;131;p5"/>
          <p:cNvGrpSpPr/>
          <p:nvPr/>
        </p:nvGrpSpPr>
        <p:grpSpPr>
          <a:xfrm>
            <a:off x="4094995" y="205900"/>
            <a:ext cx="7202550" cy="6146979"/>
            <a:chOff x="917686" y="3470"/>
            <a:chExt cx="7202550" cy="6146979"/>
          </a:xfrm>
        </p:grpSpPr>
        <p:sp>
          <p:nvSpPr>
            <p:cNvPr id="132" name="Google Shape;132;p5"/>
            <p:cNvSpPr/>
            <p:nvPr/>
          </p:nvSpPr>
          <p:spPr>
            <a:xfrm rot="10800000">
              <a:off x="1451317" y="96872"/>
              <a:ext cx="6668919" cy="598253"/>
            </a:xfrm>
            <a:prstGeom prst="homePlate">
              <a:avLst>
                <a:gd fmla="val 50000" name="adj"/>
              </a:avLst>
            </a:prstGeom>
            <a:solidFill>
              <a:srgbClr val="FF00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txBox="1"/>
            <p:nvPr/>
          </p:nvSpPr>
          <p:spPr>
            <a:xfrm>
              <a:off x="1600880" y="96872"/>
              <a:ext cx="6519356" cy="598253"/>
            </a:xfrm>
            <a:prstGeom prst="rect">
              <a:avLst/>
            </a:prstGeom>
            <a:noFill/>
            <a:ln>
              <a:noFill/>
            </a:ln>
          </p:spPr>
          <p:txBody>
            <a:bodyPr anchorCtr="0" anchor="ctr" bIns="60950" lIns="786250" spcFirstLastPara="1" rIns="113775" wrap="square" tIns="60950">
              <a:noAutofit/>
            </a:bodyPr>
            <a:lstStyle/>
            <a:p>
              <a:pPr indent="0" lvl="0" marL="0" marR="0" rtl="0" algn="l">
                <a:lnSpc>
                  <a:spcPct val="90000"/>
                </a:lnSpc>
                <a:spcBef>
                  <a:spcPts val="0"/>
                </a:spcBef>
                <a:spcAft>
                  <a:spcPts val="0"/>
                </a:spcAft>
                <a:buClr>
                  <a:schemeClr val="lt1"/>
                </a:buClr>
                <a:buSzPts val="1600"/>
                <a:buFont typeface="Calibri"/>
                <a:buNone/>
              </a:pPr>
              <a:r>
                <a:rPr b="1" lang="en-CA" sz="1600">
                  <a:solidFill>
                    <a:schemeClr val="lt1"/>
                  </a:solidFill>
                  <a:latin typeface="Calibri"/>
                  <a:ea typeface="Calibri"/>
                  <a:cs typeface="Calibri"/>
                  <a:sym typeface="Calibri"/>
                </a:rPr>
                <a:t>Maintain reports to satisfy regulators and to make good business decisions</a:t>
              </a:r>
              <a:endParaRPr/>
            </a:p>
          </p:txBody>
        </p:sp>
        <p:sp>
          <p:nvSpPr>
            <p:cNvPr id="134" name="Google Shape;134;p5"/>
            <p:cNvSpPr/>
            <p:nvPr/>
          </p:nvSpPr>
          <p:spPr>
            <a:xfrm>
              <a:off x="917686" y="3470"/>
              <a:ext cx="906072" cy="803602"/>
            </a:xfrm>
            <a:prstGeom prst="ellipse">
              <a:avLst/>
            </a:prstGeom>
            <a:blipFill rotWithShape="1">
              <a:blip r:embed="rId3">
                <a:alphaModFix/>
              </a:blip>
              <a:stretch>
                <a:fillRect b="-7000" l="0" r="0" t="-700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rot="10800000">
              <a:off x="1451317" y="1432717"/>
              <a:ext cx="6668919" cy="598253"/>
            </a:xfrm>
            <a:prstGeom prst="homePlate">
              <a:avLst>
                <a:gd fmla="val 50000" name="adj"/>
              </a:avLst>
            </a:prstGeom>
            <a:solidFill>
              <a:srgbClr val="833C0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
            <p:cNvSpPr txBox="1"/>
            <p:nvPr/>
          </p:nvSpPr>
          <p:spPr>
            <a:xfrm>
              <a:off x="1600880" y="1432717"/>
              <a:ext cx="6519356" cy="598253"/>
            </a:xfrm>
            <a:prstGeom prst="rect">
              <a:avLst/>
            </a:prstGeom>
            <a:noFill/>
            <a:ln>
              <a:noFill/>
            </a:ln>
          </p:spPr>
          <p:txBody>
            <a:bodyPr anchorCtr="0" anchor="ctr" bIns="60950" lIns="786250" spcFirstLastPara="1" rIns="113775" wrap="square" tIns="60950">
              <a:noAutofit/>
            </a:bodyPr>
            <a:lstStyle/>
            <a:p>
              <a:pPr indent="0" lvl="0" marL="0" marR="0" rtl="0" algn="l">
                <a:lnSpc>
                  <a:spcPct val="90000"/>
                </a:lnSpc>
                <a:spcBef>
                  <a:spcPts val="0"/>
                </a:spcBef>
                <a:spcAft>
                  <a:spcPts val="0"/>
                </a:spcAft>
                <a:buClr>
                  <a:schemeClr val="lt1"/>
                </a:buClr>
                <a:buSzPts val="1600"/>
                <a:buFont typeface="Calibri"/>
                <a:buNone/>
              </a:pPr>
              <a:r>
                <a:rPr b="1" lang="en-CA" sz="1600">
                  <a:solidFill>
                    <a:schemeClr val="lt1"/>
                  </a:solidFill>
                  <a:latin typeface="Calibri"/>
                  <a:ea typeface="Calibri"/>
                  <a:cs typeface="Calibri"/>
                  <a:sym typeface="Calibri"/>
                </a:rPr>
                <a:t>Mitigate reputational and profit loss by managing risk </a:t>
              </a:r>
              <a:endParaRPr/>
            </a:p>
          </p:txBody>
        </p:sp>
        <p:sp>
          <p:nvSpPr>
            <p:cNvPr id="137" name="Google Shape;137;p5"/>
            <p:cNvSpPr/>
            <p:nvPr/>
          </p:nvSpPr>
          <p:spPr>
            <a:xfrm>
              <a:off x="917686" y="1339314"/>
              <a:ext cx="906072" cy="803602"/>
            </a:xfrm>
            <a:prstGeom prst="ellipse">
              <a:avLst/>
            </a:prstGeom>
            <a:blipFill rotWithShape="1">
              <a:blip r:embed="rId3">
                <a:alphaModFix/>
              </a:blip>
              <a:stretch>
                <a:fillRect b="-7000" l="0" r="0" t="-700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
            <p:cNvSpPr/>
            <p:nvPr/>
          </p:nvSpPr>
          <p:spPr>
            <a:xfrm rot="10800000">
              <a:off x="1451317" y="2768561"/>
              <a:ext cx="6668919" cy="598253"/>
            </a:xfrm>
            <a:prstGeom prst="homePlate">
              <a:avLst>
                <a:gd fmla="val 50000" name="adj"/>
              </a:avLst>
            </a:prstGeom>
            <a:solidFill>
              <a:srgbClr val="00B05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txBox="1"/>
            <p:nvPr/>
          </p:nvSpPr>
          <p:spPr>
            <a:xfrm>
              <a:off x="1600880" y="2768561"/>
              <a:ext cx="6519356" cy="598253"/>
            </a:xfrm>
            <a:prstGeom prst="rect">
              <a:avLst/>
            </a:prstGeom>
            <a:noFill/>
            <a:ln>
              <a:noFill/>
            </a:ln>
          </p:spPr>
          <p:txBody>
            <a:bodyPr anchorCtr="0" anchor="ctr" bIns="60950" lIns="786250" spcFirstLastPara="1" rIns="113775" wrap="square" tIns="60950">
              <a:noAutofit/>
            </a:bodyPr>
            <a:lstStyle/>
            <a:p>
              <a:pPr indent="0" lvl="0" marL="0" marR="0" rtl="0" algn="l">
                <a:lnSpc>
                  <a:spcPct val="90000"/>
                </a:lnSpc>
                <a:spcBef>
                  <a:spcPts val="0"/>
                </a:spcBef>
                <a:spcAft>
                  <a:spcPts val="0"/>
                </a:spcAft>
                <a:buClr>
                  <a:schemeClr val="lt1"/>
                </a:buClr>
                <a:buSzPts val="1600"/>
                <a:buFont typeface="Calibri"/>
                <a:buNone/>
              </a:pPr>
              <a:r>
                <a:rPr b="1" lang="en-CA" sz="1600">
                  <a:solidFill>
                    <a:schemeClr val="lt1"/>
                  </a:solidFill>
                  <a:latin typeface="Calibri"/>
                  <a:ea typeface="Calibri"/>
                  <a:cs typeface="Calibri"/>
                  <a:sym typeface="Calibri"/>
                </a:rPr>
                <a:t>Deliver strategic projects on time and on budget</a:t>
              </a:r>
              <a:endParaRPr/>
            </a:p>
          </p:txBody>
        </p:sp>
        <p:sp>
          <p:nvSpPr>
            <p:cNvPr id="140" name="Google Shape;140;p5"/>
            <p:cNvSpPr/>
            <p:nvPr/>
          </p:nvSpPr>
          <p:spPr>
            <a:xfrm>
              <a:off x="917686" y="2675158"/>
              <a:ext cx="906072" cy="803602"/>
            </a:xfrm>
            <a:prstGeom prst="ellipse">
              <a:avLst/>
            </a:prstGeom>
            <a:blipFill rotWithShape="1">
              <a:blip r:embed="rId3">
                <a:alphaModFix/>
              </a:blip>
              <a:stretch>
                <a:fillRect b="-7000" l="0" r="0" t="-700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p:nvPr/>
          </p:nvSpPr>
          <p:spPr>
            <a:xfrm rot="10800000">
              <a:off x="1451317" y="4104406"/>
              <a:ext cx="6668919" cy="598253"/>
            </a:xfrm>
            <a:prstGeom prst="homePlate">
              <a:avLst>
                <a:gd fmla="val 50000" name="adj"/>
              </a:avLst>
            </a:prstGeom>
            <a:solidFill>
              <a:srgbClr val="37562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txBox="1"/>
            <p:nvPr/>
          </p:nvSpPr>
          <p:spPr>
            <a:xfrm>
              <a:off x="1600880" y="4104406"/>
              <a:ext cx="6519356" cy="598253"/>
            </a:xfrm>
            <a:prstGeom prst="rect">
              <a:avLst/>
            </a:prstGeom>
            <a:noFill/>
            <a:ln>
              <a:noFill/>
            </a:ln>
          </p:spPr>
          <p:txBody>
            <a:bodyPr anchorCtr="0" anchor="ctr" bIns="60950" lIns="786250" spcFirstLastPara="1" rIns="113775" wrap="square" tIns="60950">
              <a:noAutofit/>
            </a:bodyPr>
            <a:lstStyle/>
            <a:p>
              <a:pPr indent="0" lvl="0" marL="0" marR="0" rtl="0" algn="l">
                <a:lnSpc>
                  <a:spcPct val="90000"/>
                </a:lnSpc>
                <a:spcBef>
                  <a:spcPts val="0"/>
                </a:spcBef>
                <a:spcAft>
                  <a:spcPts val="0"/>
                </a:spcAft>
                <a:buClr>
                  <a:schemeClr val="lt1"/>
                </a:buClr>
                <a:buSzPts val="1600"/>
                <a:buFont typeface="Calibri"/>
                <a:buNone/>
              </a:pPr>
              <a:r>
                <a:rPr b="1" lang="en-CA" sz="1600">
                  <a:solidFill>
                    <a:schemeClr val="lt1"/>
                  </a:solidFill>
                  <a:latin typeface="Calibri"/>
                  <a:ea typeface="Calibri"/>
                  <a:cs typeface="Calibri"/>
                  <a:sym typeface="Calibri"/>
                </a:rPr>
                <a:t>Get a complete view of customers so strategic decision making is possible</a:t>
              </a:r>
              <a:endParaRPr/>
            </a:p>
          </p:txBody>
        </p:sp>
        <p:sp>
          <p:nvSpPr>
            <p:cNvPr id="143" name="Google Shape;143;p5"/>
            <p:cNvSpPr/>
            <p:nvPr/>
          </p:nvSpPr>
          <p:spPr>
            <a:xfrm>
              <a:off x="917686" y="4011003"/>
              <a:ext cx="906072" cy="803602"/>
            </a:xfrm>
            <a:prstGeom prst="ellipse">
              <a:avLst/>
            </a:prstGeom>
            <a:blipFill rotWithShape="1">
              <a:blip r:embed="rId3">
                <a:alphaModFix/>
              </a:blip>
              <a:stretch>
                <a:fillRect b="-7000" l="0" r="0" t="-700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rot="10800000">
              <a:off x="1451317" y="5440250"/>
              <a:ext cx="6668919" cy="598253"/>
            </a:xfrm>
            <a:prstGeom prst="homePlate">
              <a:avLst>
                <a:gd fmla="val 50000" name="adj"/>
              </a:avLst>
            </a:prstGeom>
            <a:solidFill>
              <a:srgbClr val="0070C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
            <p:cNvSpPr txBox="1"/>
            <p:nvPr/>
          </p:nvSpPr>
          <p:spPr>
            <a:xfrm>
              <a:off x="1600880" y="5440250"/>
              <a:ext cx="6519356" cy="598253"/>
            </a:xfrm>
            <a:prstGeom prst="rect">
              <a:avLst/>
            </a:prstGeom>
            <a:noFill/>
            <a:ln>
              <a:noFill/>
            </a:ln>
          </p:spPr>
          <p:txBody>
            <a:bodyPr anchorCtr="0" anchor="ctr" bIns="60950" lIns="786250" spcFirstLastPara="1" rIns="113775" wrap="square" tIns="60950">
              <a:noAutofit/>
            </a:bodyPr>
            <a:lstStyle/>
            <a:p>
              <a:pPr indent="0" lvl="0" marL="0" marR="0" rtl="0" algn="l">
                <a:lnSpc>
                  <a:spcPct val="90000"/>
                </a:lnSpc>
                <a:spcBef>
                  <a:spcPts val="0"/>
                </a:spcBef>
                <a:spcAft>
                  <a:spcPts val="0"/>
                </a:spcAft>
                <a:buClr>
                  <a:schemeClr val="lt1"/>
                </a:buClr>
                <a:buSzPts val="1600"/>
                <a:buFont typeface="Calibri"/>
                <a:buNone/>
              </a:pPr>
              <a:r>
                <a:rPr b="1" lang="en-CA" sz="1600">
                  <a:solidFill>
                    <a:schemeClr val="lt1"/>
                  </a:solidFill>
                  <a:latin typeface="Calibri"/>
                  <a:ea typeface="Calibri"/>
                  <a:cs typeface="Calibri"/>
                  <a:sym typeface="Calibri"/>
                </a:rPr>
                <a:t>Eliminate redundant data and processes to minimize maintenance costs</a:t>
              </a:r>
              <a:endParaRPr/>
            </a:p>
          </p:txBody>
        </p:sp>
        <p:sp>
          <p:nvSpPr>
            <p:cNvPr id="146" name="Google Shape;146;p5"/>
            <p:cNvSpPr/>
            <p:nvPr/>
          </p:nvSpPr>
          <p:spPr>
            <a:xfrm>
              <a:off x="917686" y="5346847"/>
              <a:ext cx="906072" cy="803602"/>
            </a:xfrm>
            <a:prstGeom prst="ellipse">
              <a:avLst/>
            </a:prstGeom>
            <a:blipFill rotWithShape="1">
              <a:blip r:embed="rId3">
                <a:alphaModFix/>
              </a:blip>
              <a:stretch>
                <a:fillRect b="-7000" l="0" r="0" t="-700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7" name="Google Shape;147;p5"/>
          <p:cNvSpPr txBox="1"/>
          <p:nvPr>
            <p:ph type="title"/>
          </p:nvPr>
        </p:nvSpPr>
        <p:spPr>
          <a:xfrm>
            <a:off x="106758" y="1313202"/>
            <a:ext cx="2665307" cy="3932376"/>
          </a:xfrm>
          <a:prstGeom prst="rect">
            <a:avLst/>
          </a:prstGeom>
          <a:solidFill>
            <a:srgbClr val="6600CC"/>
          </a:solidFill>
          <a:ln>
            <a:noFill/>
          </a:ln>
        </p:spPr>
        <p:txBody>
          <a:bodyPr anchorCtr="0" anchor="t" bIns="45700" lIns="91425" spcFirstLastPara="1" rIns="91425" wrap="square" tIns="45700">
            <a:noAutofit/>
          </a:bodyPr>
          <a:lstStyle/>
          <a:p>
            <a:pPr indent="12700" lvl="0" marL="0" marR="5080" rtl="0" algn="l">
              <a:lnSpc>
                <a:spcPct val="200000"/>
              </a:lnSpc>
              <a:spcBef>
                <a:spcPts val="0"/>
              </a:spcBef>
              <a:spcAft>
                <a:spcPts val="0"/>
              </a:spcAft>
              <a:buClr>
                <a:schemeClr val="lt1"/>
              </a:buClr>
              <a:buSzPts val="2400"/>
              <a:buFont typeface="Avenir"/>
              <a:buNone/>
            </a:pPr>
            <a:r>
              <a:rPr b="1" i="0" lang="en-CA" sz="2400" u="none" cap="none" strike="noStrike">
                <a:solidFill>
                  <a:schemeClr val="lt1"/>
                </a:solidFill>
                <a:latin typeface="Avenir"/>
                <a:ea typeface="Avenir"/>
                <a:cs typeface="Avenir"/>
                <a:sym typeface="Avenir"/>
              </a:rPr>
              <a:t>Here are some of the daily data centric jobs our customers need to get done</a:t>
            </a:r>
            <a:br>
              <a:rPr b="1" i="0" lang="en-CA" sz="2400" u="none" cap="none" strike="noStrike">
                <a:solidFill>
                  <a:schemeClr val="lt1"/>
                </a:solidFill>
                <a:latin typeface="Avenir"/>
                <a:ea typeface="Avenir"/>
                <a:cs typeface="Avenir"/>
                <a:sym typeface="Avenir"/>
              </a:rPr>
            </a:br>
            <a:br>
              <a:rPr b="1" i="0" lang="en-CA" sz="2400" u="none" cap="none" strike="noStrike">
                <a:solidFill>
                  <a:schemeClr val="lt1"/>
                </a:solidFill>
                <a:latin typeface="Avenir"/>
                <a:ea typeface="Avenir"/>
                <a:cs typeface="Avenir"/>
                <a:sym typeface="Avenir"/>
              </a:rPr>
            </a:br>
            <a:br>
              <a:rPr b="1" i="0" lang="en-CA" sz="3000" u="none" cap="none" strike="noStrike">
                <a:solidFill>
                  <a:schemeClr val="lt1"/>
                </a:solidFill>
                <a:latin typeface="Avenir"/>
                <a:ea typeface="Avenir"/>
                <a:cs typeface="Avenir"/>
                <a:sym typeface="Avenir"/>
              </a:rPr>
            </a:br>
            <a:endParaRPr b="1" i="0" sz="3000" u="none" cap="none" strike="noStrike">
              <a:solidFill>
                <a:srgbClr val="F2F2F2"/>
              </a:solidFill>
              <a:latin typeface="Arial Black"/>
              <a:ea typeface="Arial Black"/>
              <a:cs typeface="Arial Black"/>
              <a:sym typeface="Arial Black"/>
            </a:endParaRPr>
          </a:p>
        </p:txBody>
      </p:sp>
      <p:pic>
        <p:nvPicPr>
          <p:cNvPr descr="pattern-plus.png" id="148" name="Google Shape;148;p5"/>
          <p:cNvPicPr preferRelativeResize="0"/>
          <p:nvPr/>
        </p:nvPicPr>
        <p:blipFill rotWithShape="1">
          <a:blip r:embed="rId4">
            <a:alphaModFix amt="9617"/>
          </a:blip>
          <a:srcRect b="0" l="9610" r="0" t="1346"/>
          <a:stretch/>
        </p:blipFill>
        <p:spPr>
          <a:xfrm>
            <a:off x="0" y="-27709"/>
            <a:ext cx="3848510" cy="35519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6"/>
          <p:cNvSpPr/>
          <p:nvPr/>
        </p:nvSpPr>
        <p:spPr>
          <a:xfrm>
            <a:off x="0" y="0"/>
            <a:ext cx="12192000" cy="6858000"/>
          </a:xfrm>
          <a:prstGeom prst="rect">
            <a:avLst/>
          </a:prstGeom>
          <a:solidFill>
            <a:srgbClr val="F36050"/>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pic>
        <p:nvPicPr>
          <p:cNvPr descr="pattern-section.png" id="154" name="Google Shape;154;p6"/>
          <p:cNvPicPr preferRelativeResize="0"/>
          <p:nvPr/>
        </p:nvPicPr>
        <p:blipFill rotWithShape="1">
          <a:blip r:embed="rId3">
            <a:alphaModFix/>
          </a:blip>
          <a:srcRect b="16237" l="0" r="36989" t="25182"/>
          <a:stretch/>
        </p:blipFill>
        <p:spPr>
          <a:xfrm>
            <a:off x="5188486" y="0"/>
            <a:ext cx="7003514" cy="6858001"/>
          </a:xfrm>
          <a:prstGeom prst="rect">
            <a:avLst/>
          </a:prstGeom>
          <a:noFill/>
          <a:ln>
            <a:noFill/>
          </a:ln>
        </p:spPr>
      </p:pic>
      <p:sp>
        <p:nvSpPr>
          <p:cNvPr id="155" name="Google Shape;155;p6"/>
          <p:cNvSpPr txBox="1"/>
          <p:nvPr>
            <p:ph type="title"/>
          </p:nvPr>
        </p:nvSpPr>
        <p:spPr>
          <a:xfrm>
            <a:off x="2900766" y="2093446"/>
            <a:ext cx="7003514" cy="3120592"/>
          </a:xfrm>
          <a:prstGeom prst="rect">
            <a:avLst/>
          </a:prstGeom>
          <a:noFill/>
          <a:ln>
            <a:noFill/>
          </a:ln>
        </p:spPr>
        <p:txBody>
          <a:bodyPr anchorCtr="0" anchor="ctr" bIns="45700" lIns="91425" spcFirstLastPara="1" rIns="91425" wrap="square" tIns="45700">
            <a:noAutofit/>
          </a:bodyPr>
          <a:lstStyle/>
          <a:p>
            <a:pPr indent="12700" lvl="0" marL="0" marR="5080" rtl="0" algn="l">
              <a:lnSpc>
                <a:spcPct val="119318"/>
              </a:lnSpc>
              <a:spcBef>
                <a:spcPts val="0"/>
              </a:spcBef>
              <a:spcAft>
                <a:spcPts val="0"/>
              </a:spcAft>
              <a:buClr>
                <a:srgbClr val="F2F2F2"/>
              </a:buClr>
              <a:buSzPts val="8800"/>
              <a:buFont typeface="Arial Black"/>
              <a:buNone/>
            </a:pPr>
            <a:r>
              <a:rPr b="1" i="0" lang="en-CA" sz="8800" u="none" cap="none" strike="noStrike">
                <a:solidFill>
                  <a:srgbClr val="F2F2F2"/>
                </a:solidFill>
                <a:latin typeface="Arial Black"/>
                <a:ea typeface="Arial Black"/>
                <a:cs typeface="Arial Black"/>
                <a:sym typeface="Arial Black"/>
              </a:rPr>
              <a:t>How we help our customers</a:t>
            </a:r>
            <a:endParaRPr b="1" i="0" sz="8800" u="none" cap="none" strike="noStrike">
              <a:solidFill>
                <a:srgbClr val="F2F2F2"/>
              </a:solidFill>
              <a:latin typeface="Arial Black"/>
              <a:ea typeface="Arial Black"/>
              <a:cs typeface="Arial Black"/>
              <a:sym typeface="Arial Black"/>
            </a:endParaRPr>
          </a:p>
        </p:txBody>
      </p:sp>
      <p:pic>
        <p:nvPicPr>
          <p:cNvPr descr="pattern-thankyou2.png" id="156" name="Google Shape;156;p6"/>
          <p:cNvPicPr preferRelativeResize="0"/>
          <p:nvPr/>
        </p:nvPicPr>
        <p:blipFill rotWithShape="1">
          <a:blip r:embed="rId4">
            <a:alphaModFix/>
          </a:blip>
          <a:srcRect b="0" l="0" r="0" t="0"/>
          <a:stretch/>
        </p:blipFill>
        <p:spPr>
          <a:xfrm rot="-2700000">
            <a:off x="2350325" y="747095"/>
            <a:ext cx="925171" cy="5992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
          <p:cNvSpPr txBox="1"/>
          <p:nvPr>
            <p:ph idx="12" type="sldNum"/>
          </p:nvPr>
        </p:nvSpPr>
        <p:spPr>
          <a:xfrm>
            <a:off x="11146971" y="622483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pic>
        <p:nvPicPr>
          <p:cNvPr descr="pattern-plus.png" id="162" name="Google Shape;162;p7"/>
          <p:cNvPicPr preferRelativeResize="0"/>
          <p:nvPr/>
        </p:nvPicPr>
        <p:blipFill rotWithShape="1">
          <a:blip r:embed="rId3">
            <a:alphaModFix amt="9617"/>
          </a:blip>
          <a:srcRect b="0" l="9610" r="0" t="1346"/>
          <a:stretch/>
        </p:blipFill>
        <p:spPr>
          <a:xfrm>
            <a:off x="-1743" y="0"/>
            <a:ext cx="3848510" cy="3551969"/>
          </a:xfrm>
          <a:prstGeom prst="rect">
            <a:avLst/>
          </a:prstGeom>
          <a:noFill/>
          <a:ln>
            <a:noFill/>
          </a:ln>
        </p:spPr>
      </p:pic>
      <p:sp>
        <p:nvSpPr>
          <p:cNvPr id="163" name="Google Shape;163;p7"/>
          <p:cNvSpPr/>
          <p:nvPr/>
        </p:nvSpPr>
        <p:spPr>
          <a:xfrm>
            <a:off x="401780" y="4313535"/>
            <a:ext cx="1671782" cy="424873"/>
          </a:xfrm>
          <a:prstGeom prst="rect">
            <a:avLst/>
          </a:prstGeom>
          <a:solidFill>
            <a:srgbClr val="C55A1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7"/>
          <p:cNvSpPr/>
          <p:nvPr/>
        </p:nvSpPr>
        <p:spPr>
          <a:xfrm>
            <a:off x="55416" y="4313535"/>
            <a:ext cx="346363" cy="424873"/>
          </a:xfrm>
          <a:prstGeom prst="rect">
            <a:avLst/>
          </a:prstGeom>
          <a:solidFill>
            <a:srgbClr val="F7CAA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7"/>
          <p:cNvSpPr/>
          <p:nvPr/>
        </p:nvSpPr>
        <p:spPr>
          <a:xfrm>
            <a:off x="2073562" y="3800916"/>
            <a:ext cx="1671782" cy="424873"/>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7"/>
          <p:cNvSpPr/>
          <p:nvPr/>
        </p:nvSpPr>
        <p:spPr>
          <a:xfrm>
            <a:off x="1727198" y="3800916"/>
            <a:ext cx="346363" cy="424873"/>
          </a:xfrm>
          <a:prstGeom prst="rect">
            <a:avLst/>
          </a:prstGeom>
          <a:solidFill>
            <a:srgbClr val="E9D2E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 name="Google Shape;167;p7"/>
          <p:cNvSpPr/>
          <p:nvPr/>
        </p:nvSpPr>
        <p:spPr>
          <a:xfrm>
            <a:off x="3745344" y="3288297"/>
            <a:ext cx="1671782" cy="424873"/>
          </a:xfrm>
          <a:prstGeom prst="rect">
            <a:avLst/>
          </a:prstGeom>
          <a:solidFill>
            <a:srgbClr val="EA73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7"/>
          <p:cNvSpPr/>
          <p:nvPr/>
        </p:nvSpPr>
        <p:spPr>
          <a:xfrm>
            <a:off x="3398980" y="3288297"/>
            <a:ext cx="346363" cy="424873"/>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7"/>
          <p:cNvSpPr/>
          <p:nvPr/>
        </p:nvSpPr>
        <p:spPr>
          <a:xfrm>
            <a:off x="5417126" y="2775678"/>
            <a:ext cx="1671782" cy="424873"/>
          </a:xfrm>
          <a:prstGeom prst="rect">
            <a:avLst/>
          </a:prstGeom>
          <a:solidFill>
            <a:srgbClr val="5381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7"/>
          <p:cNvSpPr/>
          <p:nvPr/>
        </p:nvSpPr>
        <p:spPr>
          <a:xfrm>
            <a:off x="5070762" y="2775678"/>
            <a:ext cx="346363" cy="424873"/>
          </a:xfrm>
          <a:prstGeom prst="rect">
            <a:avLst/>
          </a:prstGeom>
          <a:solidFill>
            <a:srgbClr val="E1EF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7"/>
          <p:cNvSpPr/>
          <p:nvPr/>
        </p:nvSpPr>
        <p:spPr>
          <a:xfrm>
            <a:off x="7088908" y="2276913"/>
            <a:ext cx="1671782" cy="424873"/>
          </a:xfrm>
          <a:prstGeom prst="rect">
            <a:avLst/>
          </a:prstGeom>
          <a:solidFill>
            <a:srgbClr val="2F10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7"/>
          <p:cNvSpPr/>
          <p:nvPr/>
        </p:nvSpPr>
        <p:spPr>
          <a:xfrm>
            <a:off x="6742544" y="2276913"/>
            <a:ext cx="346363" cy="424873"/>
          </a:xfrm>
          <a:prstGeom prst="rect">
            <a:avLst/>
          </a:prstGeom>
          <a:solidFill>
            <a:srgbClr val="D8E2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3" name="Google Shape;173;p7"/>
          <p:cNvSpPr/>
          <p:nvPr/>
        </p:nvSpPr>
        <p:spPr>
          <a:xfrm>
            <a:off x="8760690" y="1778148"/>
            <a:ext cx="1671782" cy="424873"/>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4" name="Google Shape;174;p7"/>
          <p:cNvSpPr/>
          <p:nvPr/>
        </p:nvSpPr>
        <p:spPr>
          <a:xfrm>
            <a:off x="8414326" y="1778148"/>
            <a:ext cx="346363" cy="424873"/>
          </a:xfrm>
          <a:prstGeom prst="rect">
            <a:avLst/>
          </a:prstGeom>
          <a:solidFill>
            <a:srgbClr val="FFAFA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5" name="Google Shape;175;p7"/>
          <p:cNvSpPr/>
          <p:nvPr/>
        </p:nvSpPr>
        <p:spPr>
          <a:xfrm>
            <a:off x="10432472" y="1277937"/>
            <a:ext cx="1671782" cy="424873"/>
          </a:xfrm>
          <a:prstGeom prst="rect">
            <a:avLst/>
          </a:prstGeom>
          <a:solidFill>
            <a:srgbClr val="2F54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7"/>
          <p:cNvSpPr/>
          <p:nvPr/>
        </p:nvSpPr>
        <p:spPr>
          <a:xfrm>
            <a:off x="10086108" y="1277937"/>
            <a:ext cx="346363" cy="424873"/>
          </a:xfrm>
          <a:prstGeom prst="rect">
            <a:avLst/>
          </a:prstGeom>
          <a:solidFill>
            <a:srgbClr val="EDEDE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7"/>
          <p:cNvSpPr txBox="1"/>
          <p:nvPr/>
        </p:nvSpPr>
        <p:spPr>
          <a:xfrm>
            <a:off x="401778" y="4724570"/>
            <a:ext cx="1671782" cy="1477328"/>
          </a:xfrm>
          <a:prstGeom prst="rect">
            <a:avLst/>
          </a:prstGeom>
          <a:noFill/>
          <a:ln cap="flat" cmpd="sng" w="9525">
            <a:solidFill>
              <a:srgbClr val="C55A1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Easy access to information about data sources and data elements</a:t>
            </a:r>
            <a:endParaRPr sz="1800">
              <a:solidFill>
                <a:schemeClr val="dk1"/>
              </a:solidFill>
              <a:latin typeface="Calibri"/>
              <a:ea typeface="Calibri"/>
              <a:cs typeface="Calibri"/>
              <a:sym typeface="Calibri"/>
            </a:endParaRPr>
          </a:p>
        </p:txBody>
      </p:sp>
      <p:pic>
        <p:nvPicPr>
          <p:cNvPr id="178" name="Google Shape;178;p7"/>
          <p:cNvPicPr preferRelativeResize="0"/>
          <p:nvPr/>
        </p:nvPicPr>
        <p:blipFill rotWithShape="1">
          <a:blip r:embed="rId4">
            <a:alphaModFix/>
          </a:blip>
          <a:srcRect b="0" l="0" r="0" t="0"/>
          <a:stretch/>
        </p:blipFill>
        <p:spPr>
          <a:xfrm>
            <a:off x="10606175" y="229167"/>
            <a:ext cx="1081591" cy="973432"/>
          </a:xfrm>
          <a:prstGeom prst="rect">
            <a:avLst/>
          </a:prstGeom>
          <a:noFill/>
          <a:ln>
            <a:noFill/>
          </a:ln>
        </p:spPr>
      </p:pic>
      <p:pic>
        <p:nvPicPr>
          <p:cNvPr id="179" name="Google Shape;179;p7"/>
          <p:cNvPicPr preferRelativeResize="0"/>
          <p:nvPr/>
        </p:nvPicPr>
        <p:blipFill rotWithShape="1">
          <a:blip r:embed="rId5">
            <a:alphaModFix/>
          </a:blip>
          <a:srcRect b="0" l="0" r="0" t="0"/>
          <a:stretch/>
        </p:blipFill>
        <p:spPr>
          <a:xfrm rot="-5400000">
            <a:off x="71415" y="-73158"/>
            <a:ext cx="2816596" cy="2962913"/>
          </a:xfrm>
          <a:prstGeom prst="rect">
            <a:avLst/>
          </a:prstGeom>
          <a:noFill/>
          <a:ln>
            <a:noFill/>
          </a:ln>
        </p:spPr>
      </p:pic>
      <p:sp>
        <p:nvSpPr>
          <p:cNvPr id="180" name="Google Shape;180;p7"/>
          <p:cNvSpPr txBox="1"/>
          <p:nvPr/>
        </p:nvSpPr>
        <p:spPr>
          <a:xfrm>
            <a:off x="2073562" y="4310258"/>
            <a:ext cx="1671782" cy="1477328"/>
          </a:xfrm>
          <a:prstGeom prst="rect">
            <a:avLst/>
          </a:prstGeom>
          <a:noFill/>
          <a:ln cap="flat" cmpd="sng" w="9525">
            <a:solidFill>
              <a:srgbClr val="7030A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Facilitate faster data analysis required for projects delivery</a:t>
            </a:r>
            <a:endParaRPr sz="1800">
              <a:solidFill>
                <a:schemeClr val="dk1"/>
              </a:solidFill>
              <a:latin typeface="Calibri"/>
              <a:ea typeface="Calibri"/>
              <a:cs typeface="Calibri"/>
              <a:sym typeface="Calibri"/>
            </a:endParaRPr>
          </a:p>
        </p:txBody>
      </p:sp>
      <p:sp>
        <p:nvSpPr>
          <p:cNvPr id="181" name="Google Shape;181;p7"/>
          <p:cNvSpPr txBox="1"/>
          <p:nvPr/>
        </p:nvSpPr>
        <p:spPr>
          <a:xfrm>
            <a:off x="3745342" y="3806941"/>
            <a:ext cx="1671782" cy="923330"/>
          </a:xfrm>
          <a:prstGeom prst="rect">
            <a:avLst/>
          </a:prstGeom>
          <a:noFill/>
          <a:ln cap="flat" cmpd="sng" w="9525">
            <a:solidFill>
              <a:srgbClr val="EA73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Identify sensitive or private data</a:t>
            </a:r>
            <a:endParaRPr sz="1800">
              <a:solidFill>
                <a:schemeClr val="dk1"/>
              </a:solidFill>
              <a:latin typeface="Calibri"/>
              <a:ea typeface="Calibri"/>
              <a:cs typeface="Calibri"/>
              <a:sym typeface="Calibri"/>
            </a:endParaRPr>
          </a:p>
        </p:txBody>
      </p:sp>
      <p:sp>
        <p:nvSpPr>
          <p:cNvPr id="182" name="Google Shape;182;p7"/>
          <p:cNvSpPr txBox="1"/>
          <p:nvPr/>
        </p:nvSpPr>
        <p:spPr>
          <a:xfrm>
            <a:off x="5417122" y="3294915"/>
            <a:ext cx="1671782" cy="923330"/>
          </a:xfrm>
          <a:prstGeom prst="rect">
            <a:avLst/>
          </a:prstGeom>
          <a:noFill/>
          <a:ln cap="flat" cmpd="sng" w="9525">
            <a:solidFill>
              <a:srgbClr val="37562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Standardize language for business terms</a:t>
            </a:r>
            <a:endParaRPr sz="1800">
              <a:solidFill>
                <a:schemeClr val="dk1"/>
              </a:solidFill>
              <a:latin typeface="Calibri"/>
              <a:ea typeface="Calibri"/>
              <a:cs typeface="Calibri"/>
              <a:sym typeface="Calibri"/>
            </a:endParaRPr>
          </a:p>
        </p:txBody>
      </p:sp>
      <p:sp>
        <p:nvSpPr>
          <p:cNvPr id="183" name="Google Shape;183;p7"/>
          <p:cNvSpPr txBox="1"/>
          <p:nvPr/>
        </p:nvSpPr>
        <p:spPr>
          <a:xfrm>
            <a:off x="7088900" y="2789840"/>
            <a:ext cx="1671782" cy="646331"/>
          </a:xfrm>
          <a:prstGeom prst="rect">
            <a:avLst/>
          </a:prstGeom>
          <a:noFill/>
          <a:ln cap="flat" cmpd="sng" w="9525">
            <a:solidFill>
              <a:srgbClr val="2F10E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Lineage to track data integration</a:t>
            </a:r>
            <a:endParaRPr sz="1800">
              <a:solidFill>
                <a:schemeClr val="dk1"/>
              </a:solidFill>
              <a:latin typeface="Calibri"/>
              <a:ea typeface="Calibri"/>
              <a:cs typeface="Calibri"/>
              <a:sym typeface="Calibri"/>
            </a:endParaRPr>
          </a:p>
        </p:txBody>
      </p:sp>
      <p:sp>
        <p:nvSpPr>
          <p:cNvPr id="184" name="Google Shape;184;p7"/>
          <p:cNvSpPr txBox="1"/>
          <p:nvPr/>
        </p:nvSpPr>
        <p:spPr>
          <a:xfrm>
            <a:off x="8760674" y="2291075"/>
            <a:ext cx="1671782" cy="646331"/>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Insights into data </a:t>
            </a:r>
            <a:endParaRPr sz="1800">
              <a:solidFill>
                <a:schemeClr val="dk1"/>
              </a:solidFill>
              <a:latin typeface="Calibri"/>
              <a:ea typeface="Calibri"/>
              <a:cs typeface="Calibri"/>
              <a:sym typeface="Calibri"/>
            </a:endParaRPr>
          </a:p>
        </p:txBody>
      </p:sp>
      <p:sp>
        <p:nvSpPr>
          <p:cNvPr id="185" name="Google Shape;185;p7"/>
          <p:cNvSpPr txBox="1"/>
          <p:nvPr/>
        </p:nvSpPr>
        <p:spPr>
          <a:xfrm>
            <a:off x="10432472" y="1775984"/>
            <a:ext cx="1671782" cy="646331"/>
          </a:xfrm>
          <a:prstGeom prst="rect">
            <a:avLst/>
          </a:prstGeom>
          <a:noFill/>
          <a:ln cap="flat" cmpd="sng" w="9525">
            <a:solidFill>
              <a:srgbClr val="1F3864"/>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rgbClr val="3320D9"/>
                </a:solidFill>
                <a:latin typeface="Calibri"/>
                <a:ea typeface="Calibri"/>
                <a:cs typeface="Calibri"/>
                <a:sym typeface="Calibri"/>
              </a:rPr>
              <a:t>Facilitate data governance</a:t>
            </a:r>
            <a:endParaRPr sz="1800">
              <a:solidFill>
                <a:schemeClr val="dk1"/>
              </a:solidFill>
              <a:latin typeface="Calibri"/>
              <a:ea typeface="Calibri"/>
              <a:cs typeface="Calibri"/>
              <a:sym typeface="Calibri"/>
            </a:endParaRPr>
          </a:p>
        </p:txBody>
      </p:sp>
      <p:sp>
        <p:nvSpPr>
          <p:cNvPr id="186" name="Google Shape;186;p7"/>
          <p:cNvSpPr txBox="1"/>
          <p:nvPr>
            <p:ph type="title"/>
          </p:nvPr>
        </p:nvSpPr>
        <p:spPr>
          <a:xfrm>
            <a:off x="2678965" y="6552499"/>
            <a:ext cx="9614206" cy="687076"/>
          </a:xfrm>
          <a:prstGeom prst="rect">
            <a:avLst/>
          </a:prstGeom>
          <a:noFill/>
          <a:ln>
            <a:noFill/>
          </a:ln>
        </p:spPr>
        <p:txBody>
          <a:bodyPr anchorCtr="0" anchor="ctr" bIns="45700" lIns="91425" spcFirstLastPara="1" rIns="91425" wrap="square" tIns="45700">
            <a:noAutofit/>
          </a:bodyPr>
          <a:lstStyle/>
          <a:p>
            <a:pPr indent="12700" lvl="0" marL="0" marR="5080" rtl="0" algn="ctr">
              <a:lnSpc>
                <a:spcPct val="200000"/>
              </a:lnSpc>
              <a:spcBef>
                <a:spcPts val="0"/>
              </a:spcBef>
              <a:spcAft>
                <a:spcPts val="0"/>
              </a:spcAft>
              <a:buClr>
                <a:srgbClr val="F3031A"/>
              </a:buClr>
              <a:buSzPts val="2400"/>
              <a:buFont typeface="Avenir"/>
              <a:buNone/>
            </a:pPr>
            <a:r>
              <a:rPr b="1" i="0" lang="en-CA" sz="2400" u="none" cap="none" strike="noStrike">
                <a:solidFill>
                  <a:srgbClr val="F3031A"/>
                </a:solidFill>
                <a:latin typeface="Avenir"/>
                <a:ea typeface="Avenir"/>
                <a:cs typeface="Avenir"/>
                <a:sym typeface="Avenir"/>
              </a:rPr>
              <a:t>Step by step our customers become a data driven organization</a:t>
            </a:r>
            <a:br>
              <a:rPr b="1" i="0" lang="en-CA" sz="2400" u="none" cap="none" strike="noStrike">
                <a:solidFill>
                  <a:srgbClr val="EA7322"/>
                </a:solidFill>
                <a:latin typeface="Avenir"/>
                <a:ea typeface="Avenir"/>
                <a:cs typeface="Avenir"/>
                <a:sym typeface="Avenir"/>
              </a:rPr>
            </a:br>
            <a:br>
              <a:rPr b="1" i="0" lang="en-CA" sz="3000" u="none" cap="none" strike="noStrike">
                <a:solidFill>
                  <a:srgbClr val="EA7322"/>
                </a:solidFill>
                <a:latin typeface="Avenir"/>
                <a:ea typeface="Avenir"/>
                <a:cs typeface="Avenir"/>
                <a:sym typeface="Avenir"/>
              </a:rPr>
            </a:br>
            <a:endParaRPr b="1" i="0" sz="3000" u="none" cap="none" strike="noStrike">
              <a:solidFill>
                <a:srgbClr val="EA7322"/>
              </a:solidFill>
              <a:latin typeface="Arial Black"/>
              <a:ea typeface="Arial Black"/>
              <a:cs typeface="Arial Black"/>
              <a:sym typeface="Arial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8"/>
          <p:cNvSpPr/>
          <p:nvPr/>
        </p:nvSpPr>
        <p:spPr>
          <a:xfrm>
            <a:off x="0" y="0"/>
            <a:ext cx="12192000" cy="6858000"/>
          </a:xfrm>
          <a:prstGeom prst="rect">
            <a:avLst/>
          </a:prstGeom>
          <a:solidFill>
            <a:srgbClr val="F36050"/>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pic>
        <p:nvPicPr>
          <p:cNvPr descr="pattern-section.png" id="192" name="Google Shape;192;p8"/>
          <p:cNvPicPr preferRelativeResize="0"/>
          <p:nvPr/>
        </p:nvPicPr>
        <p:blipFill rotWithShape="1">
          <a:blip r:embed="rId3">
            <a:alphaModFix/>
          </a:blip>
          <a:srcRect b="16237" l="0" r="36989" t="25182"/>
          <a:stretch/>
        </p:blipFill>
        <p:spPr>
          <a:xfrm>
            <a:off x="5188486" y="-1"/>
            <a:ext cx="7003514" cy="6858001"/>
          </a:xfrm>
          <a:prstGeom prst="rect">
            <a:avLst/>
          </a:prstGeom>
          <a:noFill/>
          <a:ln>
            <a:noFill/>
          </a:ln>
        </p:spPr>
      </p:pic>
      <p:sp>
        <p:nvSpPr>
          <p:cNvPr id="193" name="Google Shape;193;p8"/>
          <p:cNvSpPr txBox="1"/>
          <p:nvPr>
            <p:ph type="title"/>
          </p:nvPr>
        </p:nvSpPr>
        <p:spPr>
          <a:xfrm>
            <a:off x="2900766" y="2093446"/>
            <a:ext cx="5952108" cy="3120592"/>
          </a:xfrm>
          <a:prstGeom prst="rect">
            <a:avLst/>
          </a:prstGeom>
          <a:noFill/>
          <a:ln>
            <a:noFill/>
          </a:ln>
        </p:spPr>
        <p:txBody>
          <a:bodyPr anchorCtr="0" anchor="ctr" bIns="45700" lIns="91425" spcFirstLastPara="1" rIns="91425" wrap="square" tIns="45700">
            <a:noAutofit/>
          </a:bodyPr>
          <a:lstStyle/>
          <a:p>
            <a:pPr indent="12700" lvl="0" marL="0" marR="5080" rtl="0" algn="l">
              <a:lnSpc>
                <a:spcPct val="119318"/>
              </a:lnSpc>
              <a:spcBef>
                <a:spcPts val="0"/>
              </a:spcBef>
              <a:spcAft>
                <a:spcPts val="0"/>
              </a:spcAft>
              <a:buClr>
                <a:srgbClr val="F2F2F2"/>
              </a:buClr>
              <a:buSzPts val="8800"/>
              <a:buFont typeface="Arial Black"/>
              <a:buNone/>
            </a:pPr>
            <a:r>
              <a:rPr b="1" i="0" lang="en-CA" sz="8800" u="none" cap="none" strike="noStrike">
                <a:solidFill>
                  <a:srgbClr val="F2F2F2"/>
                </a:solidFill>
                <a:latin typeface="Arial Black"/>
                <a:ea typeface="Arial Black"/>
                <a:cs typeface="Arial Black"/>
                <a:sym typeface="Arial Black"/>
              </a:rPr>
              <a:t>Our Software Features</a:t>
            </a:r>
            <a:endParaRPr b="1" i="0" sz="8800" u="none" cap="none" strike="noStrike">
              <a:solidFill>
                <a:srgbClr val="F2F2F2"/>
              </a:solidFill>
              <a:latin typeface="Arial Black"/>
              <a:ea typeface="Arial Black"/>
              <a:cs typeface="Arial Black"/>
              <a:sym typeface="Arial Black"/>
            </a:endParaRPr>
          </a:p>
        </p:txBody>
      </p:sp>
      <p:pic>
        <p:nvPicPr>
          <p:cNvPr descr="pattern-thankyou2.png" id="194" name="Google Shape;194;p8"/>
          <p:cNvPicPr preferRelativeResize="0"/>
          <p:nvPr/>
        </p:nvPicPr>
        <p:blipFill rotWithShape="1">
          <a:blip r:embed="rId4">
            <a:alphaModFix/>
          </a:blip>
          <a:srcRect b="0" l="0" r="0" t="0"/>
          <a:stretch/>
        </p:blipFill>
        <p:spPr>
          <a:xfrm rot="-2700000">
            <a:off x="2401141" y="1344333"/>
            <a:ext cx="925171" cy="59925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9"/>
          <p:cNvPicPr preferRelativeResize="0"/>
          <p:nvPr/>
        </p:nvPicPr>
        <p:blipFill rotWithShape="1">
          <a:blip r:embed="rId3">
            <a:alphaModFix/>
          </a:blip>
          <a:srcRect b="0" l="0" r="0" t="0"/>
          <a:stretch/>
        </p:blipFill>
        <p:spPr>
          <a:xfrm>
            <a:off x="7934324" y="3257549"/>
            <a:ext cx="4257676" cy="3600451"/>
          </a:xfrm>
          <a:prstGeom prst="rect">
            <a:avLst/>
          </a:prstGeom>
          <a:noFill/>
          <a:ln>
            <a:noFill/>
          </a:ln>
        </p:spPr>
      </p:pic>
      <p:sp>
        <p:nvSpPr>
          <p:cNvPr id="200" name="Google Shape;200;p9"/>
          <p:cNvSpPr txBox="1"/>
          <p:nvPr/>
        </p:nvSpPr>
        <p:spPr>
          <a:xfrm>
            <a:off x="2660073" y="376554"/>
            <a:ext cx="6493657" cy="887730"/>
          </a:xfrm>
          <a:prstGeom prst="rect">
            <a:avLst/>
          </a:prstGeom>
          <a:noFill/>
          <a:ln>
            <a:noFill/>
          </a:ln>
        </p:spPr>
        <p:txBody>
          <a:bodyPr anchorCtr="0" anchor="t" bIns="0" lIns="0" spcFirstLastPara="1" rIns="0" wrap="square" tIns="0">
            <a:normAutofit fontScale="97500"/>
          </a:bodyPr>
          <a:lstStyle/>
          <a:p>
            <a:pPr indent="-391963" lvl="0" marL="400154" marR="3276" rtl="0" algn="ctr">
              <a:lnSpc>
                <a:spcPct val="100000"/>
              </a:lnSpc>
              <a:spcBef>
                <a:spcPts val="0"/>
              </a:spcBef>
              <a:spcAft>
                <a:spcPts val="0"/>
              </a:spcAft>
              <a:buClr>
                <a:srgbClr val="FF0000"/>
              </a:buClr>
              <a:buSzPct val="100000"/>
              <a:buFont typeface="Arial Black"/>
              <a:buNone/>
            </a:pPr>
            <a:r>
              <a:rPr b="1" i="0" lang="en-CA" sz="3268" u="none" cap="none" strike="noStrike">
                <a:solidFill>
                  <a:srgbClr val="FF0000"/>
                </a:solidFill>
                <a:latin typeface="Arial Black"/>
                <a:ea typeface="Arial Black"/>
                <a:cs typeface="Arial Black"/>
                <a:sym typeface="Arial Black"/>
              </a:rPr>
              <a:t>Introduction to Euryka</a:t>
            </a:r>
            <a:endParaRPr b="1" i="0" sz="2850" u="none" cap="none" strike="noStrike">
              <a:solidFill>
                <a:srgbClr val="FF0000"/>
              </a:solidFill>
              <a:latin typeface="Arial Black"/>
              <a:ea typeface="Arial Black"/>
              <a:cs typeface="Arial Black"/>
              <a:sym typeface="Arial Black"/>
            </a:endParaRPr>
          </a:p>
        </p:txBody>
      </p:sp>
      <p:sp>
        <p:nvSpPr>
          <p:cNvPr id="201" name="Google Shape;201;p9"/>
          <p:cNvSpPr txBox="1"/>
          <p:nvPr>
            <p:ph idx="1" type="body"/>
          </p:nvPr>
        </p:nvSpPr>
        <p:spPr>
          <a:xfrm>
            <a:off x="868218" y="1278566"/>
            <a:ext cx="10575637" cy="4540343"/>
          </a:xfrm>
          <a:prstGeom prst="rect">
            <a:avLst/>
          </a:prstGeom>
          <a:solidFill>
            <a:schemeClr val="lt1"/>
          </a:solidFill>
          <a:ln cap="flat" cmpd="sng" w="9525">
            <a:solidFill>
              <a:srgbClr val="FF0000"/>
            </a:solidFill>
            <a:prstDash val="solid"/>
            <a:round/>
            <a:headEnd len="sm" w="sm" type="none"/>
            <a:tailEnd len="sm" w="sm" type="none"/>
          </a:ln>
        </p:spPr>
        <p:txBody>
          <a:bodyPr anchorCtr="0" anchor="t" bIns="45700" lIns="91425" spcFirstLastPara="1" rIns="91425" wrap="square" tIns="45700">
            <a:normAutofit/>
          </a:bodyPr>
          <a:lstStyle/>
          <a:p>
            <a:pPr indent="-228600" lvl="1" marL="685800" rtl="0" algn="l">
              <a:lnSpc>
                <a:spcPct val="130000"/>
              </a:lnSpc>
              <a:spcBef>
                <a:spcPts val="0"/>
              </a:spcBef>
              <a:spcAft>
                <a:spcPts val="0"/>
              </a:spcAft>
              <a:buClr>
                <a:srgbClr val="FF0000"/>
              </a:buClr>
              <a:buSzPts val="1900"/>
              <a:buFont typeface="Noto Sans Symbols"/>
              <a:buChar char="▪"/>
            </a:pPr>
            <a:r>
              <a:rPr lang="en-CA" sz="1900"/>
              <a:t>Euryka Data Management offers a data catalog tool designed &amp; </a:t>
            </a:r>
            <a:r>
              <a:rPr b="1" lang="en-CA" sz="1900">
                <a:solidFill>
                  <a:srgbClr val="FF0000"/>
                </a:solidFill>
              </a:rPr>
              <a:t>developed by data professionals </a:t>
            </a:r>
            <a:r>
              <a:rPr lang="en-CA" sz="1900"/>
              <a:t>to solve data governance problems.</a:t>
            </a:r>
            <a:endParaRPr/>
          </a:p>
          <a:p>
            <a:pPr indent="-107950" lvl="1" marL="685800" rtl="0" algn="l">
              <a:lnSpc>
                <a:spcPct val="130000"/>
              </a:lnSpc>
              <a:spcBef>
                <a:spcPts val="500"/>
              </a:spcBef>
              <a:spcAft>
                <a:spcPts val="0"/>
              </a:spcAft>
              <a:buClr>
                <a:srgbClr val="FF0000"/>
              </a:buClr>
              <a:buSzPts val="1900"/>
              <a:buFont typeface="Noto Sans Symbols"/>
              <a:buNone/>
            </a:pPr>
            <a:r>
              <a:t/>
            </a:r>
            <a:endParaRPr b="1" sz="1900">
              <a:solidFill>
                <a:srgbClr val="FF0000"/>
              </a:solidFill>
            </a:endParaRPr>
          </a:p>
          <a:p>
            <a:pPr indent="-228600" lvl="1" marL="685800" rtl="0" algn="l">
              <a:lnSpc>
                <a:spcPct val="130000"/>
              </a:lnSpc>
              <a:spcBef>
                <a:spcPts val="500"/>
              </a:spcBef>
              <a:spcAft>
                <a:spcPts val="0"/>
              </a:spcAft>
              <a:buClr>
                <a:srgbClr val="FF0000"/>
              </a:buClr>
              <a:buSzPts val="1900"/>
              <a:buFont typeface="Noto Sans Symbols"/>
              <a:buChar char="▪"/>
            </a:pPr>
            <a:r>
              <a:rPr b="1" lang="en-CA" sz="1900">
                <a:solidFill>
                  <a:srgbClr val="FF0000"/>
                </a:solidFill>
              </a:rPr>
              <a:t>Simple</a:t>
            </a:r>
            <a:r>
              <a:rPr lang="en-CA" sz="1900"/>
              <a:t> user-friendly platform.</a:t>
            </a:r>
            <a:endParaRPr/>
          </a:p>
          <a:p>
            <a:pPr indent="-107950" lvl="1" marL="685800" rtl="0" algn="l">
              <a:lnSpc>
                <a:spcPct val="130000"/>
              </a:lnSpc>
              <a:spcBef>
                <a:spcPts val="500"/>
              </a:spcBef>
              <a:spcAft>
                <a:spcPts val="0"/>
              </a:spcAft>
              <a:buClr>
                <a:srgbClr val="FF0000"/>
              </a:buClr>
              <a:buSzPts val="1900"/>
              <a:buFont typeface="Noto Sans Symbols"/>
              <a:buNone/>
            </a:pPr>
            <a:r>
              <a:t/>
            </a:r>
            <a:endParaRPr sz="1900"/>
          </a:p>
          <a:p>
            <a:pPr indent="-228600" lvl="1" marL="685800" rtl="0" algn="l">
              <a:lnSpc>
                <a:spcPct val="130000"/>
              </a:lnSpc>
              <a:spcBef>
                <a:spcPts val="500"/>
              </a:spcBef>
              <a:spcAft>
                <a:spcPts val="0"/>
              </a:spcAft>
              <a:buClr>
                <a:srgbClr val="FF0000"/>
              </a:buClr>
              <a:buSzPts val="1900"/>
              <a:buFont typeface="Noto Sans Symbols"/>
              <a:buChar char="▪"/>
            </a:pPr>
            <a:r>
              <a:rPr b="1" lang="en-CA" sz="1900">
                <a:solidFill>
                  <a:srgbClr val="FF0000"/>
                </a:solidFill>
              </a:rPr>
              <a:t>No rigid frameworks </a:t>
            </a:r>
            <a:r>
              <a:rPr lang="en-CA" sz="1900"/>
              <a:t>to follow. Add whatever metadata is available and iterate as you learn more about data.   </a:t>
            </a:r>
            <a:endParaRPr/>
          </a:p>
          <a:p>
            <a:pPr indent="-107950" lvl="1" marL="685800" rtl="0" algn="l">
              <a:lnSpc>
                <a:spcPct val="130000"/>
              </a:lnSpc>
              <a:spcBef>
                <a:spcPts val="500"/>
              </a:spcBef>
              <a:spcAft>
                <a:spcPts val="0"/>
              </a:spcAft>
              <a:buClr>
                <a:srgbClr val="FF0000"/>
              </a:buClr>
              <a:buSzPts val="1900"/>
              <a:buFont typeface="Noto Sans Symbols"/>
              <a:buNone/>
            </a:pPr>
            <a:r>
              <a:t/>
            </a:r>
            <a:endParaRPr sz="1900"/>
          </a:p>
          <a:p>
            <a:pPr indent="-228600" lvl="1" marL="685800" rtl="0" algn="l">
              <a:lnSpc>
                <a:spcPct val="130000"/>
              </a:lnSpc>
              <a:spcBef>
                <a:spcPts val="500"/>
              </a:spcBef>
              <a:spcAft>
                <a:spcPts val="0"/>
              </a:spcAft>
              <a:buClr>
                <a:srgbClr val="FF0000"/>
              </a:buClr>
              <a:buSzPts val="1900"/>
              <a:buFont typeface="Noto Sans Symbols"/>
              <a:buChar char="▪"/>
            </a:pPr>
            <a:r>
              <a:rPr lang="en-CA" sz="1900"/>
              <a:t>All organizations are unique. With that in mind,  we offer services and products that are </a:t>
            </a:r>
            <a:r>
              <a:rPr b="1" lang="en-CA" sz="1900">
                <a:solidFill>
                  <a:srgbClr val="FF0000"/>
                </a:solidFill>
              </a:rPr>
              <a:t>fit for purpose </a:t>
            </a:r>
            <a:r>
              <a:rPr lang="en-CA" sz="1900"/>
              <a:t>and customizable to your operations, leaving behind the one size fits all approach. </a:t>
            </a:r>
            <a:endParaRPr/>
          </a:p>
          <a:p>
            <a:pPr indent="-146050" lvl="0" marL="228600" rtl="0" algn="l">
              <a:lnSpc>
                <a:spcPct val="110000"/>
              </a:lnSpc>
              <a:spcBef>
                <a:spcPts val="1000"/>
              </a:spcBef>
              <a:spcAft>
                <a:spcPts val="0"/>
              </a:spcAft>
              <a:buClr>
                <a:srgbClr val="FF0000"/>
              </a:buClr>
              <a:buSzPts val="1300"/>
              <a:buFont typeface="Noto Sans Symbols"/>
              <a:buNone/>
            </a:pPr>
            <a:r>
              <a:t/>
            </a:r>
            <a:endParaRPr sz="2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0"/>
          <p:cNvSpPr/>
          <p:nvPr/>
        </p:nvSpPr>
        <p:spPr>
          <a:xfrm>
            <a:off x="4410" y="0"/>
            <a:ext cx="3628946" cy="6858000"/>
          </a:xfrm>
          <a:custGeom>
            <a:rect b="b" l="l" r="r" t="t"/>
            <a:pathLst>
              <a:path extrusionOk="0" h="21600" w="21600">
                <a:moveTo>
                  <a:pt x="11177" y="0"/>
                </a:moveTo>
                <a:lnTo>
                  <a:pt x="0" y="0"/>
                </a:lnTo>
                <a:lnTo>
                  <a:pt x="0" y="21600"/>
                </a:lnTo>
                <a:lnTo>
                  <a:pt x="16671" y="21600"/>
                </a:lnTo>
                <a:lnTo>
                  <a:pt x="16733" y="21570"/>
                </a:lnTo>
                <a:lnTo>
                  <a:pt x="16823" y="21480"/>
                </a:lnTo>
                <a:lnTo>
                  <a:pt x="16920" y="21390"/>
                </a:lnTo>
                <a:lnTo>
                  <a:pt x="17024" y="21300"/>
                </a:lnTo>
                <a:lnTo>
                  <a:pt x="17137" y="21240"/>
                </a:lnTo>
                <a:lnTo>
                  <a:pt x="17257" y="21150"/>
                </a:lnTo>
                <a:lnTo>
                  <a:pt x="17556" y="20940"/>
                </a:lnTo>
                <a:lnTo>
                  <a:pt x="17722" y="20820"/>
                </a:lnTo>
                <a:lnTo>
                  <a:pt x="17882" y="20700"/>
                </a:lnTo>
                <a:lnTo>
                  <a:pt x="18037" y="20580"/>
                </a:lnTo>
                <a:lnTo>
                  <a:pt x="18187" y="20460"/>
                </a:lnTo>
                <a:lnTo>
                  <a:pt x="18331" y="20370"/>
                </a:lnTo>
                <a:lnTo>
                  <a:pt x="18471" y="20250"/>
                </a:lnTo>
                <a:lnTo>
                  <a:pt x="18606" y="20160"/>
                </a:lnTo>
                <a:lnTo>
                  <a:pt x="18735" y="20040"/>
                </a:lnTo>
                <a:lnTo>
                  <a:pt x="18861" y="19950"/>
                </a:lnTo>
                <a:lnTo>
                  <a:pt x="18982" y="19860"/>
                </a:lnTo>
                <a:lnTo>
                  <a:pt x="19099" y="19740"/>
                </a:lnTo>
                <a:lnTo>
                  <a:pt x="19211" y="19650"/>
                </a:lnTo>
                <a:lnTo>
                  <a:pt x="19320" y="19560"/>
                </a:lnTo>
                <a:lnTo>
                  <a:pt x="19425" y="19440"/>
                </a:lnTo>
                <a:lnTo>
                  <a:pt x="19526" y="19350"/>
                </a:lnTo>
                <a:lnTo>
                  <a:pt x="19624" y="19260"/>
                </a:lnTo>
                <a:lnTo>
                  <a:pt x="19718" y="19170"/>
                </a:lnTo>
                <a:lnTo>
                  <a:pt x="19809" y="19050"/>
                </a:lnTo>
                <a:lnTo>
                  <a:pt x="19897" y="18960"/>
                </a:lnTo>
                <a:lnTo>
                  <a:pt x="19982" y="18870"/>
                </a:lnTo>
                <a:lnTo>
                  <a:pt x="20064" y="18780"/>
                </a:lnTo>
                <a:lnTo>
                  <a:pt x="20144" y="18690"/>
                </a:lnTo>
                <a:lnTo>
                  <a:pt x="20221" y="18570"/>
                </a:lnTo>
                <a:lnTo>
                  <a:pt x="20296" y="18480"/>
                </a:lnTo>
                <a:lnTo>
                  <a:pt x="20368" y="18390"/>
                </a:lnTo>
                <a:lnTo>
                  <a:pt x="20439" y="18270"/>
                </a:lnTo>
                <a:lnTo>
                  <a:pt x="20508" y="18180"/>
                </a:lnTo>
                <a:lnTo>
                  <a:pt x="20575" y="18090"/>
                </a:lnTo>
                <a:lnTo>
                  <a:pt x="20640" y="17970"/>
                </a:lnTo>
                <a:lnTo>
                  <a:pt x="20704" y="17880"/>
                </a:lnTo>
                <a:lnTo>
                  <a:pt x="20766" y="17760"/>
                </a:lnTo>
                <a:lnTo>
                  <a:pt x="20828" y="17670"/>
                </a:lnTo>
                <a:lnTo>
                  <a:pt x="20888" y="17550"/>
                </a:lnTo>
                <a:lnTo>
                  <a:pt x="20947" y="17430"/>
                </a:lnTo>
                <a:lnTo>
                  <a:pt x="21006" y="17340"/>
                </a:lnTo>
                <a:lnTo>
                  <a:pt x="21064" y="17220"/>
                </a:lnTo>
                <a:lnTo>
                  <a:pt x="21122" y="17100"/>
                </a:lnTo>
                <a:lnTo>
                  <a:pt x="21294" y="16740"/>
                </a:lnTo>
                <a:lnTo>
                  <a:pt x="21345" y="16620"/>
                </a:lnTo>
                <a:lnTo>
                  <a:pt x="21392" y="16500"/>
                </a:lnTo>
                <a:lnTo>
                  <a:pt x="21433" y="16380"/>
                </a:lnTo>
                <a:lnTo>
                  <a:pt x="21470" y="16260"/>
                </a:lnTo>
                <a:lnTo>
                  <a:pt x="21503" y="16140"/>
                </a:lnTo>
                <a:lnTo>
                  <a:pt x="21531" y="16020"/>
                </a:lnTo>
                <a:lnTo>
                  <a:pt x="21554" y="15930"/>
                </a:lnTo>
                <a:lnTo>
                  <a:pt x="21573" y="15810"/>
                </a:lnTo>
                <a:lnTo>
                  <a:pt x="21586" y="15690"/>
                </a:lnTo>
                <a:lnTo>
                  <a:pt x="21596" y="15570"/>
                </a:lnTo>
                <a:lnTo>
                  <a:pt x="21600" y="15450"/>
                </a:lnTo>
                <a:lnTo>
                  <a:pt x="21600" y="15330"/>
                </a:lnTo>
                <a:lnTo>
                  <a:pt x="21595" y="15210"/>
                </a:lnTo>
                <a:lnTo>
                  <a:pt x="21585" y="15090"/>
                </a:lnTo>
                <a:lnTo>
                  <a:pt x="21570" y="14970"/>
                </a:lnTo>
                <a:lnTo>
                  <a:pt x="21551" y="14850"/>
                </a:lnTo>
                <a:lnTo>
                  <a:pt x="21530" y="14730"/>
                </a:lnTo>
                <a:lnTo>
                  <a:pt x="21506" y="14610"/>
                </a:lnTo>
                <a:lnTo>
                  <a:pt x="21480" y="14490"/>
                </a:lnTo>
                <a:lnTo>
                  <a:pt x="21451" y="14340"/>
                </a:lnTo>
                <a:lnTo>
                  <a:pt x="21419" y="14220"/>
                </a:lnTo>
                <a:lnTo>
                  <a:pt x="21384" y="14100"/>
                </a:lnTo>
                <a:lnTo>
                  <a:pt x="21347" y="13980"/>
                </a:lnTo>
                <a:lnTo>
                  <a:pt x="21306" y="13860"/>
                </a:lnTo>
                <a:lnTo>
                  <a:pt x="21263" y="13740"/>
                </a:lnTo>
                <a:lnTo>
                  <a:pt x="21217" y="13620"/>
                </a:lnTo>
                <a:lnTo>
                  <a:pt x="21168" y="13500"/>
                </a:lnTo>
                <a:lnTo>
                  <a:pt x="21116" y="13380"/>
                </a:lnTo>
                <a:lnTo>
                  <a:pt x="21061" y="13260"/>
                </a:lnTo>
                <a:lnTo>
                  <a:pt x="21003" y="13140"/>
                </a:lnTo>
                <a:lnTo>
                  <a:pt x="20941" y="13020"/>
                </a:lnTo>
                <a:lnTo>
                  <a:pt x="20879" y="12900"/>
                </a:lnTo>
                <a:lnTo>
                  <a:pt x="20814" y="12780"/>
                </a:lnTo>
                <a:lnTo>
                  <a:pt x="20748" y="12690"/>
                </a:lnTo>
                <a:lnTo>
                  <a:pt x="20679" y="12570"/>
                </a:lnTo>
                <a:lnTo>
                  <a:pt x="20607" y="12450"/>
                </a:lnTo>
                <a:lnTo>
                  <a:pt x="20531" y="12330"/>
                </a:lnTo>
                <a:lnTo>
                  <a:pt x="20451" y="12210"/>
                </a:lnTo>
                <a:lnTo>
                  <a:pt x="20365" y="12090"/>
                </a:lnTo>
                <a:lnTo>
                  <a:pt x="20279" y="12000"/>
                </a:lnTo>
                <a:lnTo>
                  <a:pt x="20191" y="11880"/>
                </a:lnTo>
                <a:lnTo>
                  <a:pt x="20102" y="11760"/>
                </a:lnTo>
                <a:lnTo>
                  <a:pt x="20012" y="11670"/>
                </a:lnTo>
                <a:lnTo>
                  <a:pt x="19920" y="11550"/>
                </a:lnTo>
                <a:lnTo>
                  <a:pt x="19825" y="11430"/>
                </a:lnTo>
                <a:lnTo>
                  <a:pt x="19727" y="11340"/>
                </a:lnTo>
                <a:lnTo>
                  <a:pt x="19626" y="11220"/>
                </a:lnTo>
                <a:lnTo>
                  <a:pt x="19521" y="11100"/>
                </a:lnTo>
                <a:lnTo>
                  <a:pt x="19412" y="11010"/>
                </a:lnTo>
                <a:lnTo>
                  <a:pt x="19296" y="10890"/>
                </a:lnTo>
                <a:lnTo>
                  <a:pt x="19070" y="10650"/>
                </a:lnTo>
                <a:lnTo>
                  <a:pt x="18954" y="10560"/>
                </a:lnTo>
                <a:lnTo>
                  <a:pt x="18831" y="10440"/>
                </a:lnTo>
                <a:lnTo>
                  <a:pt x="18660" y="10290"/>
                </a:lnTo>
                <a:lnTo>
                  <a:pt x="18496" y="10140"/>
                </a:lnTo>
                <a:lnTo>
                  <a:pt x="18339" y="9990"/>
                </a:lnTo>
                <a:lnTo>
                  <a:pt x="18189" y="9870"/>
                </a:lnTo>
                <a:lnTo>
                  <a:pt x="18046" y="9720"/>
                </a:lnTo>
                <a:lnTo>
                  <a:pt x="17909" y="9600"/>
                </a:lnTo>
                <a:lnTo>
                  <a:pt x="17780" y="9480"/>
                </a:lnTo>
                <a:lnTo>
                  <a:pt x="17657" y="9330"/>
                </a:lnTo>
                <a:lnTo>
                  <a:pt x="17540" y="9210"/>
                </a:lnTo>
                <a:lnTo>
                  <a:pt x="17429" y="9090"/>
                </a:lnTo>
                <a:lnTo>
                  <a:pt x="17325" y="9000"/>
                </a:lnTo>
                <a:lnTo>
                  <a:pt x="17227" y="8880"/>
                </a:lnTo>
                <a:lnTo>
                  <a:pt x="17135" y="8760"/>
                </a:lnTo>
                <a:lnTo>
                  <a:pt x="17048" y="8670"/>
                </a:lnTo>
                <a:lnTo>
                  <a:pt x="16968" y="8550"/>
                </a:lnTo>
                <a:lnTo>
                  <a:pt x="16892" y="8460"/>
                </a:lnTo>
                <a:lnTo>
                  <a:pt x="16823" y="8370"/>
                </a:lnTo>
                <a:lnTo>
                  <a:pt x="16758" y="8280"/>
                </a:lnTo>
                <a:lnTo>
                  <a:pt x="16699" y="8160"/>
                </a:lnTo>
                <a:lnTo>
                  <a:pt x="16645" y="8100"/>
                </a:lnTo>
                <a:lnTo>
                  <a:pt x="16596" y="8010"/>
                </a:lnTo>
                <a:lnTo>
                  <a:pt x="16552" y="7920"/>
                </a:lnTo>
                <a:lnTo>
                  <a:pt x="16512" y="7830"/>
                </a:lnTo>
                <a:lnTo>
                  <a:pt x="16477" y="7740"/>
                </a:lnTo>
                <a:lnTo>
                  <a:pt x="16447" y="7680"/>
                </a:lnTo>
                <a:lnTo>
                  <a:pt x="16421" y="7590"/>
                </a:lnTo>
                <a:lnTo>
                  <a:pt x="16399" y="7530"/>
                </a:lnTo>
                <a:lnTo>
                  <a:pt x="16382" y="7470"/>
                </a:lnTo>
                <a:lnTo>
                  <a:pt x="16368" y="7380"/>
                </a:lnTo>
                <a:lnTo>
                  <a:pt x="16358" y="7320"/>
                </a:lnTo>
                <a:lnTo>
                  <a:pt x="16352" y="7260"/>
                </a:lnTo>
                <a:lnTo>
                  <a:pt x="16350" y="7200"/>
                </a:lnTo>
                <a:lnTo>
                  <a:pt x="16351" y="7140"/>
                </a:lnTo>
                <a:lnTo>
                  <a:pt x="16356" y="7080"/>
                </a:lnTo>
                <a:lnTo>
                  <a:pt x="16375" y="6960"/>
                </a:lnTo>
                <a:lnTo>
                  <a:pt x="16406" y="6840"/>
                </a:lnTo>
                <a:lnTo>
                  <a:pt x="16426" y="6810"/>
                </a:lnTo>
                <a:lnTo>
                  <a:pt x="16449" y="6750"/>
                </a:lnTo>
                <a:lnTo>
                  <a:pt x="16474" y="6690"/>
                </a:lnTo>
                <a:lnTo>
                  <a:pt x="16502" y="6660"/>
                </a:lnTo>
                <a:lnTo>
                  <a:pt x="16532" y="6600"/>
                </a:lnTo>
                <a:lnTo>
                  <a:pt x="16564" y="6570"/>
                </a:lnTo>
                <a:lnTo>
                  <a:pt x="16598" y="6510"/>
                </a:lnTo>
                <a:lnTo>
                  <a:pt x="16634" y="6480"/>
                </a:lnTo>
                <a:lnTo>
                  <a:pt x="16672" y="6420"/>
                </a:lnTo>
                <a:lnTo>
                  <a:pt x="16712" y="6390"/>
                </a:lnTo>
                <a:lnTo>
                  <a:pt x="16754" y="6360"/>
                </a:lnTo>
                <a:lnTo>
                  <a:pt x="16797" y="6300"/>
                </a:lnTo>
                <a:lnTo>
                  <a:pt x="16841" y="6270"/>
                </a:lnTo>
                <a:lnTo>
                  <a:pt x="16887" y="6240"/>
                </a:lnTo>
                <a:lnTo>
                  <a:pt x="16933" y="6180"/>
                </a:lnTo>
                <a:lnTo>
                  <a:pt x="16981" y="6150"/>
                </a:lnTo>
                <a:lnTo>
                  <a:pt x="17030" y="6120"/>
                </a:lnTo>
                <a:lnTo>
                  <a:pt x="17079" y="6090"/>
                </a:lnTo>
                <a:lnTo>
                  <a:pt x="17129" y="6030"/>
                </a:lnTo>
                <a:lnTo>
                  <a:pt x="17231" y="5970"/>
                </a:lnTo>
                <a:lnTo>
                  <a:pt x="17282" y="5940"/>
                </a:lnTo>
                <a:lnTo>
                  <a:pt x="17436" y="5820"/>
                </a:lnTo>
                <a:lnTo>
                  <a:pt x="17539" y="5760"/>
                </a:lnTo>
                <a:lnTo>
                  <a:pt x="17589" y="5730"/>
                </a:lnTo>
                <a:lnTo>
                  <a:pt x="17639" y="5670"/>
                </a:lnTo>
                <a:lnTo>
                  <a:pt x="17688" y="5640"/>
                </a:lnTo>
                <a:lnTo>
                  <a:pt x="17737" y="5610"/>
                </a:lnTo>
                <a:lnTo>
                  <a:pt x="17785" y="5580"/>
                </a:lnTo>
                <a:lnTo>
                  <a:pt x="17831" y="5520"/>
                </a:lnTo>
                <a:lnTo>
                  <a:pt x="17877" y="5490"/>
                </a:lnTo>
                <a:lnTo>
                  <a:pt x="17921" y="5460"/>
                </a:lnTo>
                <a:lnTo>
                  <a:pt x="17964" y="5430"/>
                </a:lnTo>
                <a:lnTo>
                  <a:pt x="18005" y="5370"/>
                </a:lnTo>
                <a:lnTo>
                  <a:pt x="18045" y="5340"/>
                </a:lnTo>
                <a:lnTo>
                  <a:pt x="18083" y="5280"/>
                </a:lnTo>
                <a:lnTo>
                  <a:pt x="18119" y="5250"/>
                </a:lnTo>
                <a:lnTo>
                  <a:pt x="18153" y="5190"/>
                </a:lnTo>
                <a:lnTo>
                  <a:pt x="18185" y="5160"/>
                </a:lnTo>
                <a:lnTo>
                  <a:pt x="18214" y="5100"/>
                </a:lnTo>
                <a:lnTo>
                  <a:pt x="18242" y="5070"/>
                </a:lnTo>
                <a:lnTo>
                  <a:pt x="18267" y="5010"/>
                </a:lnTo>
                <a:lnTo>
                  <a:pt x="18289" y="4950"/>
                </a:lnTo>
                <a:lnTo>
                  <a:pt x="18309" y="4920"/>
                </a:lnTo>
                <a:lnTo>
                  <a:pt x="18339" y="4800"/>
                </a:lnTo>
                <a:lnTo>
                  <a:pt x="18358" y="4680"/>
                </a:lnTo>
                <a:lnTo>
                  <a:pt x="18363" y="4560"/>
                </a:lnTo>
                <a:lnTo>
                  <a:pt x="18360" y="4500"/>
                </a:lnTo>
                <a:lnTo>
                  <a:pt x="18354" y="4440"/>
                </a:lnTo>
                <a:lnTo>
                  <a:pt x="18344" y="4380"/>
                </a:lnTo>
                <a:lnTo>
                  <a:pt x="18330" y="4290"/>
                </a:lnTo>
                <a:lnTo>
                  <a:pt x="18312" y="4230"/>
                </a:lnTo>
                <a:lnTo>
                  <a:pt x="18290" y="4140"/>
                </a:lnTo>
                <a:lnTo>
                  <a:pt x="18263" y="4080"/>
                </a:lnTo>
                <a:lnTo>
                  <a:pt x="18228" y="3990"/>
                </a:lnTo>
                <a:lnTo>
                  <a:pt x="18186" y="3900"/>
                </a:lnTo>
                <a:lnTo>
                  <a:pt x="18139" y="3840"/>
                </a:lnTo>
                <a:lnTo>
                  <a:pt x="18086" y="3750"/>
                </a:lnTo>
                <a:lnTo>
                  <a:pt x="17966" y="3630"/>
                </a:lnTo>
                <a:lnTo>
                  <a:pt x="17825" y="3510"/>
                </a:lnTo>
                <a:lnTo>
                  <a:pt x="17666" y="3390"/>
                </a:lnTo>
                <a:lnTo>
                  <a:pt x="17491" y="3300"/>
                </a:lnTo>
                <a:lnTo>
                  <a:pt x="17397" y="3240"/>
                </a:lnTo>
                <a:lnTo>
                  <a:pt x="17299" y="3210"/>
                </a:lnTo>
                <a:lnTo>
                  <a:pt x="17198" y="3180"/>
                </a:lnTo>
                <a:lnTo>
                  <a:pt x="17094" y="3120"/>
                </a:lnTo>
                <a:lnTo>
                  <a:pt x="16875" y="3060"/>
                </a:lnTo>
                <a:lnTo>
                  <a:pt x="16645" y="3000"/>
                </a:lnTo>
                <a:lnTo>
                  <a:pt x="16405" y="2940"/>
                </a:lnTo>
                <a:lnTo>
                  <a:pt x="16155" y="2880"/>
                </a:lnTo>
                <a:lnTo>
                  <a:pt x="15636" y="2760"/>
                </a:lnTo>
                <a:lnTo>
                  <a:pt x="14686" y="2550"/>
                </a:lnTo>
                <a:lnTo>
                  <a:pt x="14549" y="2490"/>
                </a:lnTo>
                <a:lnTo>
                  <a:pt x="14275" y="2430"/>
                </a:lnTo>
                <a:lnTo>
                  <a:pt x="14139" y="2370"/>
                </a:lnTo>
                <a:lnTo>
                  <a:pt x="14003" y="2340"/>
                </a:lnTo>
                <a:lnTo>
                  <a:pt x="13868" y="2280"/>
                </a:lnTo>
                <a:lnTo>
                  <a:pt x="13734" y="2250"/>
                </a:lnTo>
                <a:lnTo>
                  <a:pt x="13470" y="2130"/>
                </a:lnTo>
                <a:lnTo>
                  <a:pt x="13340" y="2070"/>
                </a:lnTo>
                <a:lnTo>
                  <a:pt x="13212" y="2010"/>
                </a:lnTo>
                <a:lnTo>
                  <a:pt x="12961" y="1890"/>
                </a:lnTo>
                <a:lnTo>
                  <a:pt x="12839" y="1800"/>
                </a:lnTo>
                <a:lnTo>
                  <a:pt x="12719" y="1710"/>
                </a:lnTo>
                <a:lnTo>
                  <a:pt x="12602" y="1650"/>
                </a:lnTo>
                <a:lnTo>
                  <a:pt x="12487" y="1560"/>
                </a:lnTo>
                <a:lnTo>
                  <a:pt x="12375" y="1470"/>
                </a:lnTo>
                <a:lnTo>
                  <a:pt x="12266" y="1380"/>
                </a:lnTo>
                <a:lnTo>
                  <a:pt x="12161" y="1260"/>
                </a:lnTo>
                <a:lnTo>
                  <a:pt x="12058" y="1170"/>
                </a:lnTo>
                <a:lnTo>
                  <a:pt x="11959" y="1050"/>
                </a:lnTo>
                <a:lnTo>
                  <a:pt x="11864" y="930"/>
                </a:lnTo>
                <a:lnTo>
                  <a:pt x="11773" y="810"/>
                </a:lnTo>
                <a:lnTo>
                  <a:pt x="11685" y="690"/>
                </a:lnTo>
                <a:lnTo>
                  <a:pt x="11602" y="540"/>
                </a:lnTo>
                <a:lnTo>
                  <a:pt x="11505" y="390"/>
                </a:lnTo>
                <a:lnTo>
                  <a:pt x="11397" y="270"/>
                </a:lnTo>
                <a:lnTo>
                  <a:pt x="11281" y="120"/>
                </a:lnTo>
                <a:lnTo>
                  <a:pt x="11177" y="0"/>
                </a:lnTo>
                <a:close/>
              </a:path>
            </a:pathLst>
          </a:custGeom>
          <a:solidFill>
            <a:srgbClr val="6600CC"/>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sp>
        <p:nvSpPr>
          <p:cNvPr id="207" name="Google Shape;207;p10"/>
          <p:cNvSpPr txBox="1"/>
          <p:nvPr>
            <p:ph idx="12" type="sldNum"/>
          </p:nvPr>
        </p:nvSpPr>
        <p:spPr>
          <a:xfrm>
            <a:off x="11536640" y="6080666"/>
            <a:ext cx="555171" cy="777334"/>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pic>
        <p:nvPicPr>
          <p:cNvPr id="208" name="Google Shape;208;p10"/>
          <p:cNvPicPr preferRelativeResize="0"/>
          <p:nvPr/>
        </p:nvPicPr>
        <p:blipFill rotWithShape="1">
          <a:blip r:embed="rId3">
            <a:alphaModFix/>
          </a:blip>
          <a:srcRect b="0" l="0" r="0" t="0"/>
          <a:stretch/>
        </p:blipFill>
        <p:spPr>
          <a:xfrm>
            <a:off x="88392" y="1346460"/>
            <a:ext cx="11945112" cy="4841291"/>
          </a:xfrm>
          <a:prstGeom prst="rect">
            <a:avLst/>
          </a:prstGeom>
          <a:noFill/>
          <a:ln cap="flat" cmpd="sng" w="9525">
            <a:solidFill>
              <a:srgbClr val="FF0000"/>
            </a:solidFill>
            <a:prstDash val="solid"/>
            <a:round/>
            <a:headEnd len="sm" w="sm" type="none"/>
            <a:tailEnd len="sm" w="sm" type="none"/>
          </a:ln>
        </p:spPr>
      </p:pic>
      <p:sp>
        <p:nvSpPr>
          <p:cNvPr id="209" name="Google Shape;209;p10"/>
          <p:cNvSpPr txBox="1"/>
          <p:nvPr/>
        </p:nvSpPr>
        <p:spPr>
          <a:xfrm>
            <a:off x="2849171" y="366048"/>
            <a:ext cx="6493657" cy="614364"/>
          </a:xfrm>
          <a:prstGeom prst="rect">
            <a:avLst/>
          </a:prstGeom>
          <a:noFill/>
          <a:ln>
            <a:noFill/>
          </a:ln>
        </p:spPr>
        <p:txBody>
          <a:bodyPr anchorCtr="0" anchor="t" bIns="0" lIns="0" spcFirstLastPara="1" rIns="0" wrap="square" tIns="0">
            <a:normAutofit fontScale="97500"/>
          </a:bodyPr>
          <a:lstStyle/>
          <a:p>
            <a:pPr indent="-391963" lvl="0" marL="400154" marR="3276" rtl="0" algn="ctr">
              <a:lnSpc>
                <a:spcPct val="100000"/>
              </a:lnSpc>
              <a:spcBef>
                <a:spcPts val="0"/>
              </a:spcBef>
              <a:spcAft>
                <a:spcPts val="0"/>
              </a:spcAft>
              <a:buClr>
                <a:srgbClr val="FF0000"/>
              </a:buClr>
              <a:buSzPct val="100000"/>
              <a:buFont typeface="Arial Black"/>
              <a:buNone/>
            </a:pPr>
            <a:r>
              <a:rPr b="1" i="0" lang="en-CA" sz="3268" u="none" cap="none" strike="noStrike">
                <a:solidFill>
                  <a:srgbClr val="FF0000"/>
                </a:solidFill>
                <a:latin typeface="Arial Black"/>
                <a:ea typeface="Arial Black"/>
                <a:cs typeface="Arial Black"/>
                <a:sym typeface="Arial Black"/>
              </a:rPr>
              <a:t>Federated Collaboration</a:t>
            </a:r>
            <a:endParaRPr b="1" i="0" sz="2850" u="none" cap="none" strike="noStrike">
              <a:solidFill>
                <a:srgbClr val="FF0000"/>
              </a:solidFill>
              <a:latin typeface="Arial Black"/>
              <a:ea typeface="Arial Black"/>
              <a:cs typeface="Arial Black"/>
              <a:sym typeface="Arial Black"/>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1"/>
          <p:cNvSpPr txBox="1"/>
          <p:nvPr>
            <p:ph idx="11" type="ftr"/>
          </p:nvPr>
        </p:nvSpPr>
        <p:spPr>
          <a:xfrm>
            <a:off x="4032130" y="6149680"/>
            <a:ext cx="41148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CA"/>
              <a:t>jane.estrada@eurykadm.com  Cell : 416-575-9900              CONFIDENTIAL</a:t>
            </a:r>
            <a:endParaRPr/>
          </a:p>
        </p:txBody>
      </p:sp>
      <p:sp>
        <p:nvSpPr>
          <p:cNvPr id="215" name="Google Shape;215;p11"/>
          <p:cNvSpPr txBox="1"/>
          <p:nvPr>
            <p:ph idx="12" type="sldNum"/>
          </p:nvPr>
        </p:nvSpPr>
        <p:spPr>
          <a:xfrm>
            <a:off x="11140501" y="6018165"/>
            <a:ext cx="849086" cy="63316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
        <p:nvSpPr>
          <p:cNvPr id="216" name="Google Shape;216;p11"/>
          <p:cNvSpPr/>
          <p:nvPr/>
        </p:nvSpPr>
        <p:spPr>
          <a:xfrm>
            <a:off x="994540" y="3434793"/>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2F10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11"/>
          <p:cNvSpPr/>
          <p:nvPr/>
        </p:nvSpPr>
        <p:spPr>
          <a:xfrm>
            <a:off x="574269" y="4170389"/>
            <a:ext cx="1135179" cy="1145019"/>
          </a:xfrm>
          <a:prstGeom prst="rect">
            <a:avLst/>
          </a:prstGeom>
          <a:solidFill>
            <a:srgbClr val="C3EF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Source Analyst</a:t>
            </a:r>
            <a:endParaRPr/>
          </a:p>
          <a:p>
            <a:pPr indent="0" lvl="0" marL="0" marR="0" rtl="0" algn="ctr">
              <a:spcBef>
                <a:spcPts val="0"/>
              </a:spcBef>
              <a:spcAft>
                <a:spcPts val="0"/>
              </a:spcAft>
              <a:buNone/>
            </a:pPr>
            <a:r>
              <a:rPr lang="en-CA" sz="1200">
                <a:solidFill>
                  <a:schemeClr val="dk2"/>
                </a:solidFill>
                <a:latin typeface="Calibri"/>
                <a:ea typeface="Calibri"/>
                <a:cs typeface="Calibri"/>
                <a:sym typeface="Calibri"/>
              </a:rPr>
              <a:t>Inputs the source information</a:t>
            </a:r>
            <a:endParaRPr sz="1200">
              <a:solidFill>
                <a:schemeClr val="dk2"/>
              </a:solidFill>
              <a:latin typeface="Calibri"/>
              <a:ea typeface="Calibri"/>
              <a:cs typeface="Calibri"/>
              <a:sym typeface="Calibri"/>
            </a:endParaRPr>
          </a:p>
        </p:txBody>
      </p:sp>
      <p:sp>
        <p:nvSpPr>
          <p:cNvPr id="218" name="Google Shape;218;p11"/>
          <p:cNvSpPr/>
          <p:nvPr/>
        </p:nvSpPr>
        <p:spPr>
          <a:xfrm>
            <a:off x="2472653" y="3453627"/>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7F6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11"/>
          <p:cNvSpPr/>
          <p:nvPr/>
        </p:nvSpPr>
        <p:spPr>
          <a:xfrm>
            <a:off x="2031439" y="4170392"/>
            <a:ext cx="1135179" cy="1145019"/>
          </a:xfrm>
          <a:prstGeom prst="rect">
            <a:avLst/>
          </a:prstGeom>
          <a:solidFill>
            <a:srgbClr val="F5E8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Data Modeller </a:t>
            </a:r>
            <a:endParaRPr/>
          </a:p>
          <a:p>
            <a:pPr indent="0" lvl="0" marL="0" marR="0" rtl="0" algn="ctr">
              <a:spcBef>
                <a:spcPts val="0"/>
              </a:spcBef>
              <a:spcAft>
                <a:spcPts val="0"/>
              </a:spcAft>
              <a:buNone/>
            </a:pPr>
            <a:r>
              <a:rPr lang="en-CA" sz="1200">
                <a:solidFill>
                  <a:schemeClr val="dk2"/>
                </a:solidFill>
                <a:latin typeface="Calibri"/>
                <a:ea typeface="Calibri"/>
                <a:cs typeface="Calibri"/>
                <a:sym typeface="Calibri"/>
              </a:rPr>
              <a:t>Creates or updates common data model</a:t>
            </a:r>
            <a:endParaRPr sz="1400">
              <a:solidFill>
                <a:schemeClr val="dk2"/>
              </a:solidFill>
              <a:latin typeface="Calibri"/>
              <a:ea typeface="Calibri"/>
              <a:cs typeface="Calibri"/>
              <a:sym typeface="Calibri"/>
            </a:endParaRPr>
          </a:p>
        </p:txBody>
      </p:sp>
      <p:sp>
        <p:nvSpPr>
          <p:cNvPr id="220" name="Google Shape;220;p11"/>
          <p:cNvSpPr/>
          <p:nvPr/>
        </p:nvSpPr>
        <p:spPr>
          <a:xfrm>
            <a:off x="3994665" y="3453627"/>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00B05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1" name="Google Shape;221;p11"/>
          <p:cNvSpPr/>
          <p:nvPr/>
        </p:nvSpPr>
        <p:spPr>
          <a:xfrm>
            <a:off x="3573876" y="4170389"/>
            <a:ext cx="1135179" cy="1145019"/>
          </a:xfrm>
          <a:prstGeom prst="rect">
            <a:avLst/>
          </a:prstGeom>
          <a:solidFill>
            <a:srgbClr val="C3EF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Source Analyst</a:t>
            </a:r>
            <a:r>
              <a:rPr lang="en-CA" sz="1200">
                <a:solidFill>
                  <a:schemeClr val="dk2"/>
                </a:solidFill>
                <a:latin typeface="Calibri"/>
                <a:ea typeface="Calibri"/>
                <a:cs typeface="Calibri"/>
                <a:sym typeface="Calibri"/>
              </a:rPr>
              <a:t> Creates source to common data model mappings</a:t>
            </a:r>
            <a:endParaRPr sz="1200">
              <a:solidFill>
                <a:schemeClr val="dk2"/>
              </a:solidFill>
              <a:latin typeface="Calibri"/>
              <a:ea typeface="Calibri"/>
              <a:cs typeface="Calibri"/>
              <a:sym typeface="Calibri"/>
            </a:endParaRPr>
          </a:p>
        </p:txBody>
      </p:sp>
      <p:sp>
        <p:nvSpPr>
          <p:cNvPr id="222" name="Google Shape;222;p11"/>
          <p:cNvSpPr/>
          <p:nvPr/>
        </p:nvSpPr>
        <p:spPr>
          <a:xfrm>
            <a:off x="5574845" y="3424983"/>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7030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11"/>
          <p:cNvSpPr/>
          <p:nvPr/>
        </p:nvSpPr>
        <p:spPr>
          <a:xfrm>
            <a:off x="5121905" y="4160579"/>
            <a:ext cx="1135179" cy="1145019"/>
          </a:xfrm>
          <a:prstGeom prst="rect">
            <a:avLst/>
          </a:prstGeom>
          <a:solidFill>
            <a:srgbClr val="F5E8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Developer</a:t>
            </a:r>
            <a:endParaRPr/>
          </a:p>
          <a:p>
            <a:pPr indent="0" lvl="0" marL="0" marR="0" rtl="0" algn="ctr">
              <a:spcBef>
                <a:spcPts val="0"/>
              </a:spcBef>
              <a:spcAft>
                <a:spcPts val="0"/>
              </a:spcAft>
              <a:buNone/>
            </a:pPr>
            <a:r>
              <a:rPr lang="en-CA" sz="1200">
                <a:solidFill>
                  <a:schemeClr val="dk2"/>
                </a:solidFill>
                <a:latin typeface="Calibri"/>
                <a:ea typeface="Calibri"/>
                <a:cs typeface="Calibri"/>
                <a:sym typeface="Calibri"/>
              </a:rPr>
              <a:t>Develops using specifications</a:t>
            </a:r>
            <a:endParaRPr sz="1200">
              <a:solidFill>
                <a:schemeClr val="dk2"/>
              </a:solidFill>
              <a:latin typeface="Calibri"/>
              <a:ea typeface="Calibri"/>
              <a:cs typeface="Calibri"/>
              <a:sym typeface="Calibri"/>
            </a:endParaRPr>
          </a:p>
        </p:txBody>
      </p:sp>
      <p:sp>
        <p:nvSpPr>
          <p:cNvPr id="224" name="Google Shape;224;p11"/>
          <p:cNvSpPr/>
          <p:nvPr/>
        </p:nvSpPr>
        <p:spPr>
          <a:xfrm>
            <a:off x="7124499" y="3414353"/>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D8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11"/>
          <p:cNvSpPr/>
          <p:nvPr/>
        </p:nvSpPr>
        <p:spPr>
          <a:xfrm>
            <a:off x="6704417" y="4157415"/>
            <a:ext cx="1135179" cy="1145019"/>
          </a:xfrm>
          <a:prstGeom prst="rect">
            <a:avLst/>
          </a:prstGeom>
          <a:solidFill>
            <a:srgbClr val="F5E8C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Tester</a:t>
            </a:r>
            <a:endParaRPr/>
          </a:p>
          <a:p>
            <a:pPr indent="0" lvl="0" marL="0" marR="0" rtl="0" algn="ctr">
              <a:spcBef>
                <a:spcPts val="0"/>
              </a:spcBef>
              <a:spcAft>
                <a:spcPts val="0"/>
              </a:spcAft>
              <a:buNone/>
            </a:pPr>
            <a:r>
              <a:rPr lang="en-CA" sz="1200">
                <a:solidFill>
                  <a:schemeClr val="dk2"/>
                </a:solidFill>
                <a:latin typeface="Calibri"/>
                <a:ea typeface="Calibri"/>
                <a:cs typeface="Calibri"/>
                <a:sym typeface="Calibri"/>
              </a:rPr>
              <a:t>Tests data quality according to specifications</a:t>
            </a:r>
            <a:endParaRPr sz="1200">
              <a:solidFill>
                <a:schemeClr val="dk2"/>
              </a:solidFill>
              <a:latin typeface="Calibri"/>
              <a:ea typeface="Calibri"/>
              <a:cs typeface="Calibri"/>
              <a:sym typeface="Calibri"/>
            </a:endParaRPr>
          </a:p>
        </p:txBody>
      </p:sp>
      <p:sp>
        <p:nvSpPr>
          <p:cNvPr id="226" name="Google Shape;226;p11"/>
          <p:cNvSpPr/>
          <p:nvPr/>
        </p:nvSpPr>
        <p:spPr>
          <a:xfrm>
            <a:off x="8765334" y="3443286"/>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11"/>
          <p:cNvSpPr/>
          <p:nvPr/>
        </p:nvSpPr>
        <p:spPr>
          <a:xfrm>
            <a:off x="8323455" y="4170389"/>
            <a:ext cx="1135179" cy="1145019"/>
          </a:xfrm>
          <a:prstGeom prst="rect">
            <a:avLst/>
          </a:prstGeom>
          <a:solidFill>
            <a:srgbClr val="E9D2E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Consumer</a:t>
            </a:r>
            <a:endParaRPr/>
          </a:p>
          <a:p>
            <a:pPr indent="0" lvl="0" marL="0" marR="0" rtl="0" algn="ctr">
              <a:spcBef>
                <a:spcPts val="0"/>
              </a:spcBef>
              <a:spcAft>
                <a:spcPts val="0"/>
              </a:spcAft>
              <a:buNone/>
            </a:pPr>
            <a:r>
              <a:rPr lang="en-CA" sz="1200">
                <a:solidFill>
                  <a:schemeClr val="dk2"/>
                </a:solidFill>
                <a:latin typeface="Calibri"/>
                <a:ea typeface="Calibri"/>
                <a:cs typeface="Calibri"/>
                <a:sym typeface="Calibri"/>
              </a:rPr>
              <a:t>Creates consumer information  </a:t>
            </a:r>
            <a:endParaRPr sz="1200">
              <a:solidFill>
                <a:schemeClr val="dk2"/>
              </a:solidFill>
              <a:latin typeface="Calibri"/>
              <a:ea typeface="Calibri"/>
              <a:cs typeface="Calibri"/>
              <a:sym typeface="Calibri"/>
            </a:endParaRPr>
          </a:p>
        </p:txBody>
      </p:sp>
      <p:sp>
        <p:nvSpPr>
          <p:cNvPr id="228" name="Google Shape;228;p11"/>
          <p:cNvSpPr/>
          <p:nvPr/>
        </p:nvSpPr>
        <p:spPr>
          <a:xfrm>
            <a:off x="10332935" y="3439171"/>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11"/>
          <p:cNvSpPr/>
          <p:nvPr/>
        </p:nvSpPr>
        <p:spPr>
          <a:xfrm>
            <a:off x="9872165" y="4170390"/>
            <a:ext cx="1135179" cy="1145019"/>
          </a:xfrm>
          <a:prstGeom prst="rect">
            <a:avLst/>
          </a:prstGeom>
          <a:solidFill>
            <a:srgbClr val="E1EF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200">
                <a:solidFill>
                  <a:schemeClr val="dk2"/>
                </a:solidFill>
                <a:latin typeface="Calibri"/>
                <a:ea typeface="Calibri"/>
                <a:cs typeface="Calibri"/>
                <a:sym typeface="Calibri"/>
              </a:rPr>
              <a:t>All users</a:t>
            </a:r>
            <a:endParaRPr/>
          </a:p>
          <a:p>
            <a:pPr indent="0" lvl="0" marL="0" marR="0" rtl="0" algn="ctr">
              <a:spcBef>
                <a:spcPts val="0"/>
              </a:spcBef>
              <a:spcAft>
                <a:spcPts val="0"/>
              </a:spcAft>
              <a:buNone/>
            </a:pPr>
            <a:r>
              <a:rPr lang="en-CA" sz="1200">
                <a:solidFill>
                  <a:schemeClr val="dk2"/>
                </a:solidFill>
                <a:latin typeface="Calibri"/>
                <a:ea typeface="Calibri"/>
                <a:cs typeface="Calibri"/>
                <a:sym typeface="Calibri"/>
              </a:rPr>
              <a:t>Browse Euryka to see what is available</a:t>
            </a:r>
            <a:endParaRPr sz="1200">
              <a:solidFill>
                <a:schemeClr val="dk2"/>
              </a:solidFill>
              <a:latin typeface="Calibri"/>
              <a:ea typeface="Calibri"/>
              <a:cs typeface="Calibri"/>
              <a:sym typeface="Calibri"/>
            </a:endParaRPr>
          </a:p>
        </p:txBody>
      </p:sp>
      <p:sp>
        <p:nvSpPr>
          <p:cNvPr id="230" name="Google Shape;230;p11"/>
          <p:cNvSpPr/>
          <p:nvPr/>
        </p:nvSpPr>
        <p:spPr>
          <a:xfrm>
            <a:off x="9942494" y="3434793"/>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11"/>
          <p:cNvSpPr/>
          <p:nvPr/>
        </p:nvSpPr>
        <p:spPr>
          <a:xfrm>
            <a:off x="10723376" y="3434793"/>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11"/>
          <p:cNvSpPr/>
          <p:nvPr/>
        </p:nvSpPr>
        <p:spPr>
          <a:xfrm>
            <a:off x="565873" y="2082333"/>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1:</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Understand </a:t>
            </a:r>
            <a:r>
              <a:rPr lang="en-CA" sz="1200">
                <a:solidFill>
                  <a:schemeClr val="dk2"/>
                </a:solidFill>
                <a:latin typeface="Calibri"/>
                <a:ea typeface="Calibri"/>
                <a:cs typeface="Calibri"/>
                <a:sym typeface="Calibri"/>
              </a:rPr>
              <a:t>requirement</a:t>
            </a:r>
            <a:endParaRPr/>
          </a:p>
        </p:txBody>
      </p:sp>
      <p:sp>
        <p:nvSpPr>
          <p:cNvPr id="233" name="Google Shape;233;p11"/>
          <p:cNvSpPr/>
          <p:nvPr/>
        </p:nvSpPr>
        <p:spPr>
          <a:xfrm>
            <a:off x="2050801" y="2082332"/>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2:</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Define common model</a:t>
            </a:r>
            <a:endParaRPr sz="1200">
              <a:solidFill>
                <a:schemeClr val="dk2"/>
              </a:solidFill>
              <a:latin typeface="Calibri"/>
              <a:ea typeface="Calibri"/>
              <a:cs typeface="Calibri"/>
              <a:sym typeface="Calibri"/>
            </a:endParaRPr>
          </a:p>
        </p:txBody>
      </p:sp>
      <p:sp>
        <p:nvSpPr>
          <p:cNvPr id="234" name="Google Shape;234;p11"/>
          <p:cNvSpPr/>
          <p:nvPr/>
        </p:nvSpPr>
        <p:spPr>
          <a:xfrm>
            <a:off x="564736" y="1128938"/>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11"/>
          <p:cNvSpPr/>
          <p:nvPr/>
        </p:nvSpPr>
        <p:spPr>
          <a:xfrm>
            <a:off x="875835" y="1128938"/>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11"/>
          <p:cNvSpPr/>
          <p:nvPr/>
        </p:nvSpPr>
        <p:spPr>
          <a:xfrm>
            <a:off x="1171030" y="1130709"/>
            <a:ext cx="275572" cy="725786"/>
          </a:xfrm>
          <a:custGeom>
            <a:rect b="b" l="l" r="r" t="t"/>
            <a:pathLst>
              <a:path extrusionOk="0" h="3923699" w="1489775">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rgbClr val="FF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11"/>
          <p:cNvSpPr txBox="1"/>
          <p:nvPr/>
        </p:nvSpPr>
        <p:spPr>
          <a:xfrm>
            <a:off x="1419950" y="1218303"/>
            <a:ext cx="44074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CA" sz="1800">
                <a:solidFill>
                  <a:schemeClr val="dk2"/>
                </a:solidFill>
                <a:latin typeface="Calibri"/>
                <a:ea typeface="Calibri"/>
                <a:cs typeface="Calibri"/>
                <a:sym typeface="Calibri"/>
              </a:rPr>
              <a:t>Data Office enables, approves and facilitates</a:t>
            </a:r>
            <a:endParaRPr sz="1800">
              <a:solidFill>
                <a:schemeClr val="dk2"/>
              </a:solidFill>
              <a:latin typeface="Calibri"/>
              <a:ea typeface="Calibri"/>
              <a:cs typeface="Calibri"/>
              <a:sym typeface="Calibri"/>
            </a:endParaRPr>
          </a:p>
        </p:txBody>
      </p:sp>
      <p:sp>
        <p:nvSpPr>
          <p:cNvPr id="238" name="Google Shape;238;p11"/>
          <p:cNvSpPr/>
          <p:nvPr/>
        </p:nvSpPr>
        <p:spPr>
          <a:xfrm>
            <a:off x="564736" y="5849826"/>
            <a:ext cx="10434212" cy="66497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2000">
                <a:solidFill>
                  <a:srgbClr val="FF0000"/>
                </a:solidFill>
                <a:latin typeface="Arial Black"/>
                <a:ea typeface="Arial Black"/>
                <a:cs typeface="Arial Black"/>
                <a:sym typeface="Arial Black"/>
              </a:rPr>
              <a:t>EURYKA</a:t>
            </a:r>
            <a:endParaRPr sz="2400">
              <a:solidFill>
                <a:srgbClr val="FF0000"/>
              </a:solidFill>
              <a:latin typeface="Arial Black"/>
              <a:ea typeface="Arial Black"/>
              <a:cs typeface="Arial Black"/>
              <a:sym typeface="Arial Black"/>
            </a:endParaRPr>
          </a:p>
        </p:txBody>
      </p:sp>
      <p:sp>
        <p:nvSpPr>
          <p:cNvPr id="239" name="Google Shape;239;p11"/>
          <p:cNvSpPr/>
          <p:nvPr/>
        </p:nvSpPr>
        <p:spPr>
          <a:xfrm>
            <a:off x="1072175" y="5315408"/>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11"/>
          <p:cNvSpPr/>
          <p:nvPr/>
        </p:nvSpPr>
        <p:spPr>
          <a:xfrm>
            <a:off x="8823658" y="5318043"/>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11"/>
          <p:cNvSpPr/>
          <p:nvPr/>
        </p:nvSpPr>
        <p:spPr>
          <a:xfrm>
            <a:off x="7160655" y="5300437"/>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11"/>
          <p:cNvSpPr/>
          <p:nvPr/>
        </p:nvSpPr>
        <p:spPr>
          <a:xfrm>
            <a:off x="5617656" y="5294946"/>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3" name="Google Shape;243;p11"/>
          <p:cNvSpPr/>
          <p:nvPr/>
        </p:nvSpPr>
        <p:spPr>
          <a:xfrm>
            <a:off x="4036090" y="5304756"/>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11"/>
          <p:cNvSpPr/>
          <p:nvPr/>
        </p:nvSpPr>
        <p:spPr>
          <a:xfrm>
            <a:off x="2484439" y="5300437"/>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11"/>
          <p:cNvSpPr/>
          <p:nvPr/>
        </p:nvSpPr>
        <p:spPr>
          <a:xfrm>
            <a:off x="10316544" y="5317752"/>
            <a:ext cx="203260" cy="547046"/>
          </a:xfrm>
          <a:prstGeom prst="downArrow">
            <a:avLst>
              <a:gd fmla="val 50000" name="adj1"/>
              <a:gd fmla="val 50000" name="adj2"/>
            </a:avLst>
          </a:prstGeom>
          <a:solidFill>
            <a:srgbClr val="D0CEC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11"/>
          <p:cNvSpPr/>
          <p:nvPr/>
        </p:nvSpPr>
        <p:spPr>
          <a:xfrm rot="10800000">
            <a:off x="574269" y="3214526"/>
            <a:ext cx="1110163"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11"/>
          <p:cNvSpPr/>
          <p:nvPr/>
        </p:nvSpPr>
        <p:spPr>
          <a:xfrm rot="10800000">
            <a:off x="2027240" y="3214526"/>
            <a:ext cx="1143576"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11"/>
          <p:cNvSpPr/>
          <p:nvPr/>
        </p:nvSpPr>
        <p:spPr>
          <a:xfrm>
            <a:off x="3569467" y="2059486"/>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3:</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Create mappings</a:t>
            </a:r>
            <a:endParaRPr sz="1200">
              <a:solidFill>
                <a:schemeClr val="dk2"/>
              </a:solidFill>
              <a:latin typeface="Calibri"/>
              <a:ea typeface="Calibri"/>
              <a:cs typeface="Calibri"/>
              <a:sym typeface="Calibri"/>
            </a:endParaRPr>
          </a:p>
        </p:txBody>
      </p:sp>
      <p:sp>
        <p:nvSpPr>
          <p:cNvPr id="249" name="Google Shape;249;p11"/>
          <p:cNvSpPr/>
          <p:nvPr/>
        </p:nvSpPr>
        <p:spPr>
          <a:xfrm rot="10800000">
            <a:off x="3558204" y="3201466"/>
            <a:ext cx="1110163"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11"/>
          <p:cNvSpPr/>
          <p:nvPr/>
        </p:nvSpPr>
        <p:spPr>
          <a:xfrm>
            <a:off x="5115842" y="2056447"/>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4:</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Develop</a:t>
            </a:r>
            <a:endParaRPr sz="1200">
              <a:solidFill>
                <a:schemeClr val="dk2"/>
              </a:solidFill>
              <a:latin typeface="Calibri"/>
              <a:ea typeface="Calibri"/>
              <a:cs typeface="Calibri"/>
              <a:sym typeface="Calibri"/>
            </a:endParaRPr>
          </a:p>
        </p:txBody>
      </p:sp>
      <p:sp>
        <p:nvSpPr>
          <p:cNvPr id="251" name="Google Shape;251;p11"/>
          <p:cNvSpPr/>
          <p:nvPr/>
        </p:nvSpPr>
        <p:spPr>
          <a:xfrm rot="10800000">
            <a:off x="5140858" y="3196759"/>
            <a:ext cx="1110163"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11"/>
          <p:cNvSpPr/>
          <p:nvPr/>
        </p:nvSpPr>
        <p:spPr>
          <a:xfrm>
            <a:off x="6694696" y="2056447"/>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5:</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Validate</a:t>
            </a:r>
            <a:endParaRPr sz="1200">
              <a:solidFill>
                <a:schemeClr val="dk2"/>
              </a:solidFill>
              <a:latin typeface="Calibri"/>
              <a:ea typeface="Calibri"/>
              <a:cs typeface="Calibri"/>
              <a:sym typeface="Calibri"/>
            </a:endParaRPr>
          </a:p>
        </p:txBody>
      </p:sp>
      <p:sp>
        <p:nvSpPr>
          <p:cNvPr id="253" name="Google Shape;253;p11"/>
          <p:cNvSpPr/>
          <p:nvPr/>
        </p:nvSpPr>
        <p:spPr>
          <a:xfrm rot="10800000">
            <a:off x="6708449" y="3196759"/>
            <a:ext cx="1110163"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11"/>
          <p:cNvSpPr/>
          <p:nvPr/>
        </p:nvSpPr>
        <p:spPr>
          <a:xfrm>
            <a:off x="8327423" y="2065620"/>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6:</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Publish</a:t>
            </a:r>
            <a:endParaRPr sz="1200">
              <a:solidFill>
                <a:schemeClr val="dk2"/>
              </a:solidFill>
              <a:latin typeface="Calibri"/>
              <a:ea typeface="Calibri"/>
              <a:cs typeface="Calibri"/>
              <a:sym typeface="Calibri"/>
            </a:endParaRPr>
          </a:p>
        </p:txBody>
      </p:sp>
      <p:sp>
        <p:nvSpPr>
          <p:cNvPr id="255" name="Google Shape;255;p11"/>
          <p:cNvSpPr/>
          <p:nvPr/>
        </p:nvSpPr>
        <p:spPr>
          <a:xfrm rot="10800000">
            <a:off x="8339930" y="3204505"/>
            <a:ext cx="1110163"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11"/>
          <p:cNvSpPr/>
          <p:nvPr/>
        </p:nvSpPr>
        <p:spPr>
          <a:xfrm>
            <a:off x="9863769" y="2107601"/>
            <a:ext cx="1135179" cy="1145019"/>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CA" sz="1100">
                <a:solidFill>
                  <a:schemeClr val="dk2"/>
                </a:solidFill>
                <a:latin typeface="Calibri"/>
                <a:ea typeface="Calibri"/>
                <a:cs typeface="Calibri"/>
                <a:sym typeface="Calibri"/>
              </a:rPr>
              <a:t>Step 7:</a:t>
            </a:r>
            <a:endParaRPr/>
          </a:p>
          <a:p>
            <a:pPr indent="0" lvl="0" marL="0" marR="0" rtl="0" algn="ctr">
              <a:spcBef>
                <a:spcPts val="0"/>
              </a:spcBef>
              <a:spcAft>
                <a:spcPts val="0"/>
              </a:spcAft>
              <a:buNone/>
            </a:pPr>
            <a:r>
              <a:rPr lang="en-CA" sz="1100">
                <a:solidFill>
                  <a:schemeClr val="dk2"/>
                </a:solidFill>
                <a:latin typeface="Calibri"/>
                <a:ea typeface="Calibri"/>
                <a:cs typeface="Calibri"/>
                <a:sym typeface="Calibri"/>
              </a:rPr>
              <a:t>Accessible information about data</a:t>
            </a:r>
            <a:endParaRPr sz="1200">
              <a:solidFill>
                <a:schemeClr val="dk2"/>
              </a:solidFill>
              <a:latin typeface="Calibri"/>
              <a:ea typeface="Calibri"/>
              <a:cs typeface="Calibri"/>
              <a:sym typeface="Calibri"/>
            </a:endParaRPr>
          </a:p>
        </p:txBody>
      </p:sp>
      <p:sp>
        <p:nvSpPr>
          <p:cNvPr id="257" name="Google Shape;257;p11"/>
          <p:cNvSpPr/>
          <p:nvPr/>
        </p:nvSpPr>
        <p:spPr>
          <a:xfrm rot="10800000">
            <a:off x="9863768" y="3247664"/>
            <a:ext cx="1110163" cy="161476"/>
          </a:xfrm>
          <a:prstGeom prst="triangle">
            <a:avLst>
              <a:gd fmla="val 50000" name="adj"/>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11"/>
          <p:cNvSpPr txBox="1"/>
          <p:nvPr/>
        </p:nvSpPr>
        <p:spPr>
          <a:xfrm>
            <a:off x="2196128" y="363729"/>
            <a:ext cx="8527248" cy="614364"/>
          </a:xfrm>
          <a:prstGeom prst="rect">
            <a:avLst/>
          </a:prstGeom>
          <a:noFill/>
          <a:ln>
            <a:noFill/>
          </a:ln>
        </p:spPr>
        <p:txBody>
          <a:bodyPr anchorCtr="0" anchor="t" bIns="0" lIns="0" spcFirstLastPara="1" rIns="0" wrap="square" tIns="0">
            <a:noAutofit/>
          </a:bodyPr>
          <a:lstStyle/>
          <a:p>
            <a:pPr indent="-391963" lvl="0" marL="400154" marR="3276" rtl="0" algn="ctr">
              <a:lnSpc>
                <a:spcPct val="100000"/>
              </a:lnSpc>
              <a:spcBef>
                <a:spcPts val="0"/>
              </a:spcBef>
              <a:spcAft>
                <a:spcPts val="0"/>
              </a:spcAft>
              <a:buClr>
                <a:srgbClr val="FF0000"/>
              </a:buClr>
              <a:buSzPts val="3200"/>
              <a:buFont typeface="Arial Black"/>
              <a:buNone/>
            </a:pPr>
            <a:r>
              <a:rPr b="1" i="0" lang="en-CA" sz="3200" u="none" cap="none" strike="noStrike">
                <a:solidFill>
                  <a:srgbClr val="FF0000"/>
                </a:solidFill>
                <a:latin typeface="Arial Black"/>
                <a:ea typeface="Arial Black"/>
                <a:cs typeface="Arial Black"/>
                <a:sym typeface="Arial Black"/>
              </a:rPr>
              <a:t>Data Driven Project Implementation</a:t>
            </a:r>
            <a:endParaRPr b="1" i="0" sz="3200" u="none" cap="none" strike="noStrike">
              <a:solidFill>
                <a:srgbClr val="FF0000"/>
              </a:solidFill>
              <a:latin typeface="Arial Black"/>
              <a:ea typeface="Arial Black"/>
              <a:cs typeface="Arial Black"/>
              <a:sym typeface="Arial Black"/>
            </a:endParaRPr>
          </a:p>
        </p:txBody>
      </p:sp>
      <p:pic>
        <p:nvPicPr>
          <p:cNvPr descr="pattern-plus.png" id="259" name="Google Shape;259;p11"/>
          <p:cNvPicPr preferRelativeResize="0"/>
          <p:nvPr/>
        </p:nvPicPr>
        <p:blipFill rotWithShape="1">
          <a:blip r:embed="rId3">
            <a:alphaModFix amt="9617"/>
          </a:blip>
          <a:srcRect b="0" l="9610" r="0" t="1346"/>
          <a:stretch/>
        </p:blipFill>
        <p:spPr>
          <a:xfrm>
            <a:off x="-1743" y="-27709"/>
            <a:ext cx="3848510" cy="355196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2"/>
          <p:cNvSpPr/>
          <p:nvPr/>
        </p:nvSpPr>
        <p:spPr>
          <a:xfrm>
            <a:off x="0" y="9236"/>
            <a:ext cx="12192000" cy="6858000"/>
          </a:xfrm>
          <a:prstGeom prst="rect">
            <a:avLst/>
          </a:prstGeom>
          <a:solidFill>
            <a:srgbClr val="F36050"/>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pic>
        <p:nvPicPr>
          <p:cNvPr descr="pattern-section.png" id="265" name="Google Shape;265;p12"/>
          <p:cNvPicPr preferRelativeResize="0"/>
          <p:nvPr/>
        </p:nvPicPr>
        <p:blipFill rotWithShape="1">
          <a:blip r:embed="rId3">
            <a:alphaModFix/>
          </a:blip>
          <a:srcRect b="16237" l="0" r="36989" t="25182"/>
          <a:stretch/>
        </p:blipFill>
        <p:spPr>
          <a:xfrm>
            <a:off x="5188486" y="0"/>
            <a:ext cx="7003514" cy="6858001"/>
          </a:xfrm>
          <a:prstGeom prst="rect">
            <a:avLst/>
          </a:prstGeom>
          <a:noFill/>
          <a:ln>
            <a:noFill/>
          </a:ln>
        </p:spPr>
      </p:pic>
      <p:sp>
        <p:nvSpPr>
          <p:cNvPr id="266" name="Google Shape;266;p12"/>
          <p:cNvSpPr txBox="1"/>
          <p:nvPr>
            <p:ph type="title"/>
          </p:nvPr>
        </p:nvSpPr>
        <p:spPr>
          <a:xfrm>
            <a:off x="2900766" y="2093446"/>
            <a:ext cx="6455670" cy="3120592"/>
          </a:xfrm>
          <a:prstGeom prst="rect">
            <a:avLst/>
          </a:prstGeom>
          <a:noFill/>
          <a:ln>
            <a:noFill/>
          </a:ln>
        </p:spPr>
        <p:txBody>
          <a:bodyPr anchorCtr="0" anchor="ctr" bIns="45700" lIns="91425" spcFirstLastPara="1" rIns="91425" wrap="square" tIns="45700">
            <a:noAutofit/>
          </a:bodyPr>
          <a:lstStyle/>
          <a:p>
            <a:pPr indent="12700" lvl="0" marL="0" marR="5080" rtl="0" algn="l">
              <a:lnSpc>
                <a:spcPct val="119318"/>
              </a:lnSpc>
              <a:spcBef>
                <a:spcPts val="0"/>
              </a:spcBef>
              <a:spcAft>
                <a:spcPts val="0"/>
              </a:spcAft>
              <a:buClr>
                <a:srgbClr val="F2F2F2"/>
              </a:buClr>
              <a:buSzPts val="8800"/>
              <a:buFont typeface="Arial Black"/>
              <a:buNone/>
            </a:pPr>
            <a:r>
              <a:rPr b="1" i="0" lang="en-CA" sz="8800" u="none" cap="none" strike="noStrike">
                <a:solidFill>
                  <a:srgbClr val="F2F2F2"/>
                </a:solidFill>
                <a:latin typeface="Arial Black"/>
                <a:ea typeface="Arial Black"/>
                <a:cs typeface="Arial Black"/>
                <a:sym typeface="Arial Black"/>
              </a:rPr>
              <a:t>How are we different?</a:t>
            </a:r>
            <a:endParaRPr b="1" i="0" sz="8800" u="none" cap="none" strike="noStrike">
              <a:solidFill>
                <a:srgbClr val="F2F2F2"/>
              </a:solidFill>
              <a:latin typeface="Arial Black"/>
              <a:ea typeface="Arial Black"/>
              <a:cs typeface="Arial Black"/>
              <a:sym typeface="Arial Black"/>
            </a:endParaRPr>
          </a:p>
        </p:txBody>
      </p:sp>
      <p:pic>
        <p:nvPicPr>
          <p:cNvPr descr="pattern-thankyou2.png" id="267" name="Google Shape;267;p12"/>
          <p:cNvPicPr preferRelativeResize="0"/>
          <p:nvPr/>
        </p:nvPicPr>
        <p:blipFill rotWithShape="1">
          <a:blip r:embed="rId4">
            <a:alphaModFix/>
          </a:blip>
          <a:srcRect b="0" l="0" r="0" t="0"/>
          <a:stretch/>
        </p:blipFill>
        <p:spPr>
          <a:xfrm rot="-2700000">
            <a:off x="1990105" y="805367"/>
            <a:ext cx="925171" cy="59925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3"/>
          <p:cNvSpPr txBox="1"/>
          <p:nvPr/>
        </p:nvSpPr>
        <p:spPr>
          <a:xfrm>
            <a:off x="2669309" y="175393"/>
            <a:ext cx="6493657" cy="887730"/>
          </a:xfrm>
          <a:prstGeom prst="rect">
            <a:avLst/>
          </a:prstGeom>
          <a:noFill/>
          <a:ln>
            <a:noFill/>
          </a:ln>
        </p:spPr>
        <p:txBody>
          <a:bodyPr anchorCtr="0" anchor="t" bIns="0" lIns="0" spcFirstLastPara="1" rIns="0" wrap="square" tIns="0">
            <a:normAutofit fontScale="97500"/>
          </a:bodyPr>
          <a:lstStyle/>
          <a:p>
            <a:pPr indent="-391963" lvl="0" marL="400154" marR="3276" rtl="0" algn="ctr">
              <a:lnSpc>
                <a:spcPct val="100000"/>
              </a:lnSpc>
              <a:spcBef>
                <a:spcPts val="0"/>
              </a:spcBef>
              <a:spcAft>
                <a:spcPts val="0"/>
              </a:spcAft>
              <a:buClr>
                <a:srgbClr val="FF0000"/>
              </a:buClr>
              <a:buSzPct val="100000"/>
              <a:buFont typeface="Arial Black"/>
              <a:buNone/>
            </a:pPr>
            <a:r>
              <a:rPr b="1" i="0" lang="en-CA" sz="3268" u="none" cap="none" strike="noStrike">
                <a:solidFill>
                  <a:srgbClr val="FF0000"/>
                </a:solidFill>
                <a:latin typeface="Arial Black"/>
                <a:ea typeface="Arial Black"/>
                <a:cs typeface="Arial Black"/>
                <a:sym typeface="Arial Black"/>
              </a:rPr>
              <a:t>How is Euryka Different?</a:t>
            </a:r>
            <a:endParaRPr b="1" i="0" sz="2850" u="none" cap="none" strike="noStrike">
              <a:solidFill>
                <a:srgbClr val="FF0000"/>
              </a:solidFill>
              <a:latin typeface="Arial Black"/>
              <a:ea typeface="Arial Black"/>
              <a:cs typeface="Arial Black"/>
              <a:sym typeface="Arial Black"/>
            </a:endParaRPr>
          </a:p>
        </p:txBody>
      </p:sp>
      <p:grpSp>
        <p:nvGrpSpPr>
          <p:cNvPr id="273" name="Google Shape;273;p13"/>
          <p:cNvGrpSpPr/>
          <p:nvPr/>
        </p:nvGrpSpPr>
        <p:grpSpPr>
          <a:xfrm>
            <a:off x="437970" y="724315"/>
            <a:ext cx="10687975" cy="5627385"/>
            <a:chOff x="68515" y="4649"/>
            <a:chExt cx="10687975" cy="5627385"/>
          </a:xfrm>
        </p:grpSpPr>
        <p:sp>
          <p:nvSpPr>
            <p:cNvPr id="274" name="Google Shape;274;p13"/>
            <p:cNvSpPr/>
            <p:nvPr/>
          </p:nvSpPr>
          <p:spPr>
            <a:xfrm rot="-5400000">
              <a:off x="-1868199" y="2631967"/>
              <a:ext cx="4396613" cy="5231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3"/>
            <p:cNvSpPr txBox="1"/>
            <p:nvPr/>
          </p:nvSpPr>
          <p:spPr>
            <a:xfrm rot="-5400000">
              <a:off x="-1868199" y="2631967"/>
              <a:ext cx="4396613" cy="523184"/>
            </a:xfrm>
            <a:prstGeom prst="rect">
              <a:avLst/>
            </a:prstGeom>
            <a:noFill/>
            <a:ln>
              <a:noFill/>
            </a:ln>
          </p:spPr>
          <p:txBody>
            <a:bodyPr anchorCtr="0" anchor="t" bIns="0" lIns="0" spcFirstLastPara="1" rIns="461400" wrap="square" tIns="0">
              <a:noAutofit/>
            </a:bodyPr>
            <a:lstStyle/>
            <a:p>
              <a:pPr indent="0" lvl="0" marL="0" marR="0" rtl="0" algn="r">
                <a:lnSpc>
                  <a:spcPct val="90000"/>
                </a:lnSpc>
                <a:spcBef>
                  <a:spcPts val="0"/>
                </a:spcBef>
                <a:spcAft>
                  <a:spcPts val="0"/>
                </a:spcAft>
                <a:buClr>
                  <a:srgbClr val="002060"/>
                </a:buClr>
                <a:buSzPts val="2000"/>
                <a:buFont typeface="Arial Black"/>
                <a:buNone/>
              </a:pPr>
              <a:r>
                <a:rPr lang="en-CA" sz="2000">
                  <a:solidFill>
                    <a:srgbClr val="002060"/>
                  </a:solidFill>
                  <a:latin typeface="Arial Black"/>
                  <a:ea typeface="Arial Black"/>
                  <a:cs typeface="Arial Black"/>
                  <a:sym typeface="Arial Black"/>
                </a:rPr>
                <a:t>Data Management Problems</a:t>
              </a:r>
              <a:endParaRPr/>
            </a:p>
          </p:txBody>
        </p:sp>
        <p:sp>
          <p:nvSpPr>
            <p:cNvPr id="276" name="Google Shape;276;p13"/>
            <p:cNvSpPr/>
            <p:nvPr/>
          </p:nvSpPr>
          <p:spPr>
            <a:xfrm>
              <a:off x="640979" y="183025"/>
              <a:ext cx="2606015" cy="5421068"/>
            </a:xfrm>
            <a:prstGeom prst="rect">
              <a:avLst/>
            </a:prstGeom>
            <a:solidFill>
              <a:srgbClr val="EA732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txBox="1"/>
            <p:nvPr/>
          </p:nvSpPr>
          <p:spPr>
            <a:xfrm>
              <a:off x="640979" y="183025"/>
              <a:ext cx="2606015" cy="5421068"/>
            </a:xfrm>
            <a:prstGeom prst="rect">
              <a:avLst/>
            </a:prstGeom>
            <a:noFill/>
            <a:ln>
              <a:noFill/>
            </a:ln>
          </p:spPr>
          <p:txBody>
            <a:bodyPr anchorCtr="0" anchor="t" bIns="120900" lIns="120900" spcFirstLastPara="1" rIns="120900" wrap="square" tIns="461400">
              <a:noAutofit/>
            </a:bodyPr>
            <a:lstStyle/>
            <a:p>
              <a:pPr indent="-63500" lvl="1" marL="171450" marR="0" rtl="0" algn="l">
                <a:lnSpc>
                  <a:spcPct val="90000"/>
                </a:lnSpc>
                <a:spcBef>
                  <a:spcPts val="0"/>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a:p>
              <a:pPr indent="-63500" lvl="1" marL="171450" marR="0" rtl="0" algn="l">
                <a:lnSpc>
                  <a:spcPct val="90000"/>
                </a:lnSpc>
                <a:spcBef>
                  <a:spcPts val="255"/>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Creating accurate reports for regulators and executives</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Identify sensitive data</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Maintain good quality data </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Deliver integration projects on time </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Get 360º view of customer data or product related data to enable strategic decisions</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Eliminate redundant data and processes to minimize maintenance costs</a:t>
              </a:r>
              <a:endParaRPr b="0" i="0" sz="1700" u="none" cap="none" strike="noStrike">
                <a:solidFill>
                  <a:schemeClr val="lt1"/>
                </a:solidFill>
                <a:latin typeface="Calibri"/>
                <a:ea typeface="Calibri"/>
                <a:cs typeface="Calibri"/>
                <a:sym typeface="Calibri"/>
              </a:endParaRPr>
            </a:p>
            <a:p>
              <a:pPr indent="-69850" lvl="1" marL="171450" marR="0" rtl="0" algn="l">
                <a:lnSpc>
                  <a:spcPct val="90000"/>
                </a:lnSpc>
                <a:spcBef>
                  <a:spcPts val="255"/>
                </a:spcBef>
                <a:spcAft>
                  <a:spcPts val="0"/>
                </a:spcAft>
                <a:buClr>
                  <a:schemeClr val="dk1"/>
                </a:buClr>
                <a:buSzPts val="1600"/>
                <a:buFont typeface="Calibri"/>
                <a:buNone/>
              </a:pPr>
              <a:r>
                <a:t/>
              </a:r>
              <a:endParaRPr b="0" i="0" sz="1600" u="none" cap="none" strike="noStrike">
                <a:solidFill>
                  <a:schemeClr val="lt1"/>
                </a:solidFill>
                <a:latin typeface="Calibri"/>
                <a:ea typeface="Calibri"/>
                <a:cs typeface="Calibri"/>
                <a:sym typeface="Calibri"/>
              </a:endParaRPr>
            </a:p>
          </p:txBody>
        </p:sp>
        <p:sp>
          <p:nvSpPr>
            <p:cNvPr id="278" name="Google Shape;278;p13"/>
            <p:cNvSpPr/>
            <p:nvPr/>
          </p:nvSpPr>
          <p:spPr>
            <a:xfrm>
              <a:off x="68515" y="4649"/>
              <a:ext cx="1046369" cy="1046369"/>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3"/>
            <p:cNvSpPr/>
            <p:nvPr/>
          </p:nvSpPr>
          <p:spPr>
            <a:xfrm rot="-5400000">
              <a:off x="1938903" y="2631967"/>
              <a:ext cx="4396613" cy="5231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3"/>
            <p:cNvSpPr txBox="1"/>
            <p:nvPr/>
          </p:nvSpPr>
          <p:spPr>
            <a:xfrm rot="-5400000">
              <a:off x="1938903" y="2631967"/>
              <a:ext cx="4396613" cy="523184"/>
            </a:xfrm>
            <a:prstGeom prst="rect">
              <a:avLst/>
            </a:prstGeom>
            <a:noFill/>
            <a:ln>
              <a:noFill/>
            </a:ln>
          </p:spPr>
          <p:txBody>
            <a:bodyPr anchorCtr="0" anchor="t" bIns="0" lIns="0" spcFirstLastPara="1" rIns="461400" wrap="square" tIns="0">
              <a:noAutofit/>
            </a:bodyPr>
            <a:lstStyle/>
            <a:p>
              <a:pPr indent="0" lvl="0" marL="0" marR="0" rtl="0" algn="r">
                <a:lnSpc>
                  <a:spcPct val="90000"/>
                </a:lnSpc>
                <a:spcBef>
                  <a:spcPts val="0"/>
                </a:spcBef>
                <a:spcAft>
                  <a:spcPts val="0"/>
                </a:spcAft>
                <a:buClr>
                  <a:srgbClr val="002060"/>
                </a:buClr>
                <a:buSzPts val="2000"/>
                <a:buFont typeface="Arial Black"/>
                <a:buNone/>
              </a:pPr>
              <a:r>
                <a:rPr lang="en-CA" sz="2000">
                  <a:solidFill>
                    <a:srgbClr val="002060"/>
                  </a:solidFill>
                  <a:latin typeface="Arial Black"/>
                  <a:ea typeface="Arial Black"/>
                  <a:cs typeface="Arial Black"/>
                  <a:sym typeface="Arial Black"/>
                </a:rPr>
                <a:t>Today’s Solutions</a:t>
              </a:r>
              <a:endParaRPr/>
            </a:p>
          </p:txBody>
        </p:sp>
        <p:sp>
          <p:nvSpPr>
            <p:cNvPr id="281" name="Google Shape;281;p13"/>
            <p:cNvSpPr/>
            <p:nvPr/>
          </p:nvSpPr>
          <p:spPr>
            <a:xfrm>
              <a:off x="4398802" y="164406"/>
              <a:ext cx="2606015" cy="5458307"/>
            </a:xfrm>
            <a:prstGeom prst="rect">
              <a:avLst/>
            </a:prstGeom>
            <a:solidFill>
              <a:srgbClr val="53813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3"/>
            <p:cNvSpPr txBox="1"/>
            <p:nvPr/>
          </p:nvSpPr>
          <p:spPr>
            <a:xfrm>
              <a:off x="4398802" y="164406"/>
              <a:ext cx="2606015" cy="5458307"/>
            </a:xfrm>
            <a:prstGeom prst="rect">
              <a:avLst/>
            </a:prstGeom>
            <a:noFill/>
            <a:ln>
              <a:noFill/>
            </a:ln>
          </p:spPr>
          <p:txBody>
            <a:bodyPr anchorCtr="0" anchor="t" bIns="120900" lIns="120900" spcFirstLastPara="1" rIns="120900" wrap="square" tIns="461400">
              <a:noAutofit/>
            </a:bodyPr>
            <a:lstStyle/>
            <a:p>
              <a:pPr indent="0" lvl="1" marL="171450" marR="0" rtl="0" algn="l">
                <a:lnSpc>
                  <a:spcPct val="90000"/>
                </a:lnSpc>
                <a:spcBef>
                  <a:spcPts val="0"/>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a:p>
              <a:pPr indent="0" lvl="1" marL="171450" marR="0" rtl="0" algn="l">
                <a:lnSpc>
                  <a:spcPct val="90000"/>
                </a:lnSpc>
                <a:spcBef>
                  <a:spcPts val="255"/>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a:p>
              <a:pPr indent="-107950" lvl="1" marL="171450" marR="0" rtl="0" algn="l">
                <a:lnSpc>
                  <a:spcPct val="90000"/>
                </a:lnSpc>
                <a:spcBef>
                  <a:spcPts val="255"/>
                </a:spcBef>
                <a:spcAft>
                  <a:spcPts val="0"/>
                </a:spcAft>
                <a:buClr>
                  <a:srgbClr val="FFFFFF"/>
                </a:buClr>
                <a:buSzPts val="1700"/>
                <a:buFont typeface="Calibri"/>
                <a:buChar char="•"/>
              </a:pPr>
              <a:r>
                <a:rPr b="0" i="0" lang="en-CA" sz="1700" u="none" cap="none" strike="noStrike">
                  <a:solidFill>
                    <a:srgbClr val="FFFFFF"/>
                  </a:solidFill>
                  <a:latin typeface="Calibri"/>
                  <a:ea typeface="Calibri"/>
                  <a:cs typeface="Calibri"/>
                  <a:sym typeface="Calibri"/>
                </a:rPr>
                <a:t>There are </a:t>
              </a:r>
              <a:r>
                <a:rPr b="0" i="0" lang="en-CA" sz="1700" u="none" cap="none" strike="noStrike">
                  <a:solidFill>
                    <a:schemeClr val="lt1"/>
                  </a:solidFill>
                  <a:latin typeface="Calibri"/>
                  <a:ea typeface="Calibri"/>
                  <a:cs typeface="Calibri"/>
                  <a:sym typeface="Calibri"/>
                </a:rPr>
                <a:t>several large vendors such as IBM, Informatica and Collibra in the market.  These vendors don’t cater to smaller organizations</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Other tools such as Azure Purview is targeted to catalog a specific set of data </a:t>
              </a:r>
              <a:r>
                <a:rPr b="0" i="0" lang="en-CA" sz="1700" u="none" cap="none" strike="noStrike">
                  <a:solidFill>
                    <a:srgbClr val="FFFFFF"/>
                  </a:solidFill>
                  <a:latin typeface="Calibri"/>
                  <a:ea typeface="Calibri"/>
                  <a:cs typeface="Calibri"/>
                  <a:sym typeface="Calibri"/>
                </a:rPr>
                <a:t>sources</a:t>
              </a:r>
              <a:endParaRPr/>
            </a:p>
            <a:p>
              <a:pPr indent="-171450" lvl="1" marL="171450" marR="0" rtl="0" algn="l">
                <a:lnSpc>
                  <a:spcPct val="90000"/>
                </a:lnSpc>
                <a:spcBef>
                  <a:spcPts val="255"/>
                </a:spcBef>
                <a:spcAft>
                  <a:spcPts val="0"/>
                </a:spcAft>
                <a:buClr>
                  <a:srgbClr val="FFFFFF"/>
                </a:buClr>
                <a:buSzPts val="1700"/>
                <a:buFont typeface="Calibri"/>
                <a:buChar char="•"/>
              </a:pPr>
              <a:r>
                <a:rPr b="0" i="0" lang="en-CA" sz="1700" u="none" cap="none" strike="noStrike">
                  <a:solidFill>
                    <a:srgbClr val="FFFFFF"/>
                  </a:solidFill>
                  <a:latin typeface="Calibri"/>
                  <a:ea typeface="Calibri"/>
                  <a:cs typeface="Calibri"/>
                  <a:sym typeface="Calibri"/>
                </a:rPr>
                <a:t>The price is too expensive, limiting accessibility.</a:t>
              </a:r>
              <a:endParaRPr/>
            </a:p>
            <a:p>
              <a:pPr indent="-171450" lvl="1" marL="171450" marR="0" rtl="0" algn="l">
                <a:lnSpc>
                  <a:spcPct val="90000"/>
                </a:lnSpc>
                <a:spcBef>
                  <a:spcPts val="255"/>
                </a:spcBef>
                <a:spcAft>
                  <a:spcPts val="0"/>
                </a:spcAft>
                <a:buClr>
                  <a:srgbClr val="FFFFFF"/>
                </a:buClr>
                <a:buSzPts val="1700"/>
                <a:buFont typeface="Calibri"/>
                <a:buChar char="•"/>
              </a:pPr>
              <a:r>
                <a:rPr b="0" i="0" lang="en-CA" sz="1700" u="none" cap="none" strike="noStrike">
                  <a:solidFill>
                    <a:srgbClr val="FFFFFF"/>
                  </a:solidFill>
                  <a:latin typeface="Calibri"/>
                  <a:ea typeface="Calibri"/>
                  <a:cs typeface="Calibri"/>
                  <a:sym typeface="Calibri"/>
                </a:rPr>
                <a:t>The solutions require costly training because user interface is not easy to understand</a:t>
              </a:r>
              <a:endParaRPr/>
            </a:p>
            <a:p>
              <a:pPr indent="0" lvl="1" marL="171450" marR="0" rtl="0" algn="l">
                <a:lnSpc>
                  <a:spcPct val="90000"/>
                </a:lnSpc>
                <a:spcBef>
                  <a:spcPts val="255"/>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p:txBody>
        </p:sp>
        <p:sp>
          <p:nvSpPr>
            <p:cNvPr id="283" name="Google Shape;283;p13"/>
            <p:cNvSpPr/>
            <p:nvPr/>
          </p:nvSpPr>
          <p:spPr>
            <a:xfrm>
              <a:off x="3875617" y="4649"/>
              <a:ext cx="1046369" cy="1046369"/>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3"/>
            <p:cNvSpPr/>
            <p:nvPr/>
          </p:nvSpPr>
          <p:spPr>
            <a:xfrm rot="-5400000">
              <a:off x="5746006" y="2631967"/>
              <a:ext cx="4396613" cy="523184"/>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3"/>
            <p:cNvSpPr txBox="1"/>
            <p:nvPr/>
          </p:nvSpPr>
          <p:spPr>
            <a:xfrm rot="-5400000">
              <a:off x="5746006" y="2631967"/>
              <a:ext cx="4396613" cy="523184"/>
            </a:xfrm>
            <a:prstGeom prst="rect">
              <a:avLst/>
            </a:prstGeom>
            <a:noFill/>
            <a:ln>
              <a:noFill/>
            </a:ln>
          </p:spPr>
          <p:txBody>
            <a:bodyPr anchorCtr="0" anchor="t" bIns="0" lIns="0" spcFirstLastPara="1" rIns="461400" wrap="square" tIns="0">
              <a:noAutofit/>
            </a:bodyPr>
            <a:lstStyle/>
            <a:p>
              <a:pPr indent="0" lvl="0" marL="0" marR="0" rtl="0" algn="r">
                <a:lnSpc>
                  <a:spcPct val="90000"/>
                </a:lnSpc>
                <a:spcBef>
                  <a:spcPts val="0"/>
                </a:spcBef>
                <a:spcAft>
                  <a:spcPts val="0"/>
                </a:spcAft>
                <a:buClr>
                  <a:srgbClr val="002060"/>
                </a:buClr>
                <a:buSzPts val="2000"/>
                <a:buFont typeface="Arial Black"/>
                <a:buNone/>
              </a:pPr>
              <a:r>
                <a:rPr lang="en-CA" sz="2000">
                  <a:solidFill>
                    <a:srgbClr val="002060"/>
                  </a:solidFill>
                  <a:latin typeface="Arial Black"/>
                  <a:ea typeface="Arial Black"/>
                  <a:cs typeface="Arial Black"/>
                  <a:sym typeface="Arial Black"/>
                </a:rPr>
                <a:t>Our Solution</a:t>
              </a:r>
              <a:endParaRPr/>
            </a:p>
          </p:txBody>
        </p:sp>
        <p:sp>
          <p:nvSpPr>
            <p:cNvPr id="286" name="Google Shape;286;p13"/>
            <p:cNvSpPr/>
            <p:nvPr/>
          </p:nvSpPr>
          <p:spPr>
            <a:xfrm>
              <a:off x="8150475" y="155085"/>
              <a:ext cx="2606015" cy="5476949"/>
            </a:xfrm>
            <a:prstGeom prst="rect">
              <a:avLst/>
            </a:prstGeom>
            <a:solidFill>
              <a:srgbClr val="4270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3"/>
            <p:cNvSpPr txBox="1"/>
            <p:nvPr/>
          </p:nvSpPr>
          <p:spPr>
            <a:xfrm>
              <a:off x="8150475" y="155085"/>
              <a:ext cx="2606015" cy="5476949"/>
            </a:xfrm>
            <a:prstGeom prst="rect">
              <a:avLst/>
            </a:prstGeom>
            <a:noFill/>
            <a:ln>
              <a:noFill/>
            </a:ln>
          </p:spPr>
          <p:txBody>
            <a:bodyPr anchorCtr="0" anchor="t" bIns="120900" lIns="120900" spcFirstLastPara="1" rIns="120900" wrap="square" tIns="461400">
              <a:noAutofit/>
            </a:bodyPr>
            <a:lstStyle/>
            <a:p>
              <a:pPr indent="-63500" lvl="1" marL="171450" marR="0" rtl="0" algn="l">
                <a:lnSpc>
                  <a:spcPct val="90000"/>
                </a:lnSpc>
                <a:spcBef>
                  <a:spcPts val="0"/>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a:p>
              <a:pPr indent="-63500" lvl="1" marL="171450" marR="0" rtl="0" algn="l">
                <a:lnSpc>
                  <a:spcPct val="90000"/>
                </a:lnSpc>
                <a:spcBef>
                  <a:spcPts val="255"/>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Simple, business friendly design eliminating the need for costly training</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Licensing structure that facilitates decentralized metadata collection.  </a:t>
              </a:r>
              <a:endParaRPr/>
            </a:p>
            <a:p>
              <a:pPr indent="-171450" lvl="1" marL="171450" marR="0" rtl="0" algn="l">
                <a:lnSpc>
                  <a:spcPct val="90000"/>
                </a:lnSpc>
                <a:spcBef>
                  <a:spcPts val="255"/>
                </a:spcBef>
                <a:spcAft>
                  <a:spcPts val="0"/>
                </a:spcAft>
                <a:buClr>
                  <a:schemeClr val="lt1"/>
                </a:buClr>
                <a:buSzPts val="1700"/>
                <a:buFont typeface="Calibri"/>
                <a:buChar char="•"/>
              </a:pPr>
              <a:r>
                <a:rPr b="0" i="0" lang="en-CA" sz="1700" u="none" cap="none" strike="noStrike">
                  <a:solidFill>
                    <a:schemeClr val="lt1"/>
                  </a:solidFill>
                  <a:latin typeface="Calibri"/>
                  <a:ea typeface="Calibri"/>
                  <a:cs typeface="Calibri"/>
                  <a:sym typeface="Calibri"/>
                </a:rPr>
                <a:t>Fit for purpose solution. Continuous feature enhancement based on user feedback</a:t>
              </a:r>
              <a:endParaRPr/>
            </a:p>
            <a:p>
              <a:pPr indent="-63500" lvl="1" marL="171450" marR="0" rtl="0" algn="l">
                <a:lnSpc>
                  <a:spcPct val="90000"/>
                </a:lnSpc>
                <a:spcBef>
                  <a:spcPts val="255"/>
                </a:spcBef>
                <a:spcAft>
                  <a:spcPts val="0"/>
                </a:spcAft>
                <a:buClr>
                  <a:schemeClr val="dk1"/>
                </a:buClr>
                <a:buSzPts val="1700"/>
                <a:buFont typeface="Calibri"/>
                <a:buNone/>
              </a:pPr>
              <a:r>
                <a:t/>
              </a:r>
              <a:endParaRPr b="0" i="0" sz="1700" u="none" cap="none" strike="noStrike">
                <a:solidFill>
                  <a:schemeClr val="lt1"/>
                </a:solidFill>
                <a:latin typeface="Calibri"/>
                <a:ea typeface="Calibri"/>
                <a:cs typeface="Calibri"/>
                <a:sym typeface="Calibri"/>
              </a:endParaRPr>
            </a:p>
          </p:txBody>
        </p:sp>
        <p:sp>
          <p:nvSpPr>
            <p:cNvPr id="288" name="Google Shape;288;p13"/>
            <p:cNvSpPr/>
            <p:nvPr/>
          </p:nvSpPr>
          <p:spPr>
            <a:xfrm>
              <a:off x="7682720" y="4649"/>
              <a:ext cx="1046369" cy="1046369"/>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pattern-plus.png" id="289" name="Google Shape;289;p13"/>
          <p:cNvPicPr preferRelativeResize="0"/>
          <p:nvPr/>
        </p:nvPicPr>
        <p:blipFill rotWithShape="1">
          <a:blip r:embed="rId6">
            <a:alphaModFix amt="9617"/>
          </a:blip>
          <a:srcRect b="0" l="9610" r="0" t="1346"/>
          <a:stretch/>
        </p:blipFill>
        <p:spPr>
          <a:xfrm>
            <a:off x="8315780" y="3342977"/>
            <a:ext cx="3848510" cy="355196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4"/>
          <p:cNvSpPr/>
          <p:nvPr/>
        </p:nvSpPr>
        <p:spPr>
          <a:xfrm>
            <a:off x="5824540" y="-335"/>
            <a:ext cx="6367460" cy="6858000"/>
          </a:xfrm>
          <a:custGeom>
            <a:rect b="b" l="l" r="r" t="t"/>
            <a:pathLst>
              <a:path extrusionOk="0" h="21600" w="21600">
                <a:moveTo>
                  <a:pt x="21600" y="0"/>
                </a:moveTo>
                <a:lnTo>
                  <a:pt x="16668" y="0"/>
                </a:lnTo>
                <a:lnTo>
                  <a:pt x="16656" y="30"/>
                </a:lnTo>
                <a:lnTo>
                  <a:pt x="16572" y="120"/>
                </a:lnTo>
                <a:lnTo>
                  <a:pt x="16488" y="210"/>
                </a:lnTo>
                <a:lnTo>
                  <a:pt x="16405" y="270"/>
                </a:lnTo>
                <a:lnTo>
                  <a:pt x="16323" y="360"/>
                </a:lnTo>
                <a:lnTo>
                  <a:pt x="16160" y="540"/>
                </a:lnTo>
                <a:lnTo>
                  <a:pt x="16080" y="630"/>
                </a:lnTo>
                <a:lnTo>
                  <a:pt x="15999" y="690"/>
                </a:lnTo>
                <a:lnTo>
                  <a:pt x="15760" y="960"/>
                </a:lnTo>
                <a:lnTo>
                  <a:pt x="15680" y="1020"/>
                </a:lnTo>
                <a:lnTo>
                  <a:pt x="15600" y="1110"/>
                </a:lnTo>
                <a:lnTo>
                  <a:pt x="15521" y="1170"/>
                </a:lnTo>
                <a:lnTo>
                  <a:pt x="15441" y="1260"/>
                </a:lnTo>
                <a:lnTo>
                  <a:pt x="15361" y="1320"/>
                </a:lnTo>
                <a:lnTo>
                  <a:pt x="15280" y="1410"/>
                </a:lnTo>
                <a:lnTo>
                  <a:pt x="15200" y="1470"/>
                </a:lnTo>
                <a:lnTo>
                  <a:pt x="15118" y="1560"/>
                </a:lnTo>
                <a:lnTo>
                  <a:pt x="14872" y="1740"/>
                </a:lnTo>
                <a:lnTo>
                  <a:pt x="14788" y="1830"/>
                </a:lnTo>
                <a:lnTo>
                  <a:pt x="14618" y="1950"/>
                </a:lnTo>
                <a:lnTo>
                  <a:pt x="14445" y="2070"/>
                </a:lnTo>
                <a:lnTo>
                  <a:pt x="14356" y="2100"/>
                </a:lnTo>
                <a:lnTo>
                  <a:pt x="14058" y="2280"/>
                </a:lnTo>
                <a:lnTo>
                  <a:pt x="13766" y="2460"/>
                </a:lnTo>
                <a:lnTo>
                  <a:pt x="13622" y="2520"/>
                </a:lnTo>
                <a:lnTo>
                  <a:pt x="13479" y="2610"/>
                </a:lnTo>
                <a:lnTo>
                  <a:pt x="13061" y="2790"/>
                </a:lnTo>
                <a:lnTo>
                  <a:pt x="12521" y="3030"/>
                </a:lnTo>
                <a:lnTo>
                  <a:pt x="12390" y="3060"/>
                </a:lnTo>
                <a:lnTo>
                  <a:pt x="12130" y="3180"/>
                </a:lnTo>
                <a:lnTo>
                  <a:pt x="11874" y="3240"/>
                </a:lnTo>
                <a:lnTo>
                  <a:pt x="11748" y="3300"/>
                </a:lnTo>
                <a:lnTo>
                  <a:pt x="11252" y="3420"/>
                </a:lnTo>
                <a:lnTo>
                  <a:pt x="11131" y="3480"/>
                </a:lnTo>
                <a:lnTo>
                  <a:pt x="10890" y="3540"/>
                </a:lnTo>
                <a:lnTo>
                  <a:pt x="10771" y="3540"/>
                </a:lnTo>
                <a:lnTo>
                  <a:pt x="10070" y="3720"/>
                </a:lnTo>
                <a:lnTo>
                  <a:pt x="9728" y="3780"/>
                </a:lnTo>
                <a:lnTo>
                  <a:pt x="9501" y="3840"/>
                </a:lnTo>
                <a:lnTo>
                  <a:pt x="9389" y="3840"/>
                </a:lnTo>
                <a:lnTo>
                  <a:pt x="8053" y="4200"/>
                </a:lnTo>
                <a:lnTo>
                  <a:pt x="7942" y="4260"/>
                </a:lnTo>
                <a:lnTo>
                  <a:pt x="7720" y="4320"/>
                </a:lnTo>
                <a:lnTo>
                  <a:pt x="7609" y="4380"/>
                </a:lnTo>
                <a:lnTo>
                  <a:pt x="7497" y="4410"/>
                </a:lnTo>
                <a:lnTo>
                  <a:pt x="7385" y="4470"/>
                </a:lnTo>
                <a:lnTo>
                  <a:pt x="7273" y="4500"/>
                </a:lnTo>
                <a:lnTo>
                  <a:pt x="7048" y="4620"/>
                </a:lnTo>
                <a:lnTo>
                  <a:pt x="6964" y="4680"/>
                </a:lnTo>
                <a:lnTo>
                  <a:pt x="6883" y="4710"/>
                </a:lnTo>
                <a:lnTo>
                  <a:pt x="6805" y="4770"/>
                </a:lnTo>
                <a:lnTo>
                  <a:pt x="6729" y="4800"/>
                </a:lnTo>
                <a:lnTo>
                  <a:pt x="6655" y="4860"/>
                </a:lnTo>
                <a:lnTo>
                  <a:pt x="6514" y="4980"/>
                </a:lnTo>
                <a:lnTo>
                  <a:pt x="6383" y="5100"/>
                </a:lnTo>
                <a:lnTo>
                  <a:pt x="6259" y="5220"/>
                </a:lnTo>
                <a:lnTo>
                  <a:pt x="6144" y="5340"/>
                </a:lnTo>
                <a:lnTo>
                  <a:pt x="6089" y="5430"/>
                </a:lnTo>
                <a:lnTo>
                  <a:pt x="6036" y="5490"/>
                </a:lnTo>
                <a:lnTo>
                  <a:pt x="5985" y="5550"/>
                </a:lnTo>
                <a:lnTo>
                  <a:pt x="5935" y="5640"/>
                </a:lnTo>
                <a:lnTo>
                  <a:pt x="5888" y="5730"/>
                </a:lnTo>
                <a:lnTo>
                  <a:pt x="5842" y="5790"/>
                </a:lnTo>
                <a:lnTo>
                  <a:pt x="5797" y="5880"/>
                </a:lnTo>
                <a:lnTo>
                  <a:pt x="5754" y="5970"/>
                </a:lnTo>
                <a:lnTo>
                  <a:pt x="5713" y="6030"/>
                </a:lnTo>
                <a:lnTo>
                  <a:pt x="5673" y="6120"/>
                </a:lnTo>
                <a:lnTo>
                  <a:pt x="5634" y="6210"/>
                </a:lnTo>
                <a:lnTo>
                  <a:pt x="5597" y="6300"/>
                </a:lnTo>
                <a:lnTo>
                  <a:pt x="5561" y="6390"/>
                </a:lnTo>
                <a:lnTo>
                  <a:pt x="5526" y="6480"/>
                </a:lnTo>
                <a:lnTo>
                  <a:pt x="5493" y="6570"/>
                </a:lnTo>
                <a:lnTo>
                  <a:pt x="5460" y="6660"/>
                </a:lnTo>
                <a:lnTo>
                  <a:pt x="5429" y="6750"/>
                </a:lnTo>
                <a:lnTo>
                  <a:pt x="5399" y="6840"/>
                </a:lnTo>
                <a:lnTo>
                  <a:pt x="5369" y="6930"/>
                </a:lnTo>
                <a:lnTo>
                  <a:pt x="5341" y="7050"/>
                </a:lnTo>
                <a:lnTo>
                  <a:pt x="5314" y="7140"/>
                </a:lnTo>
                <a:lnTo>
                  <a:pt x="5287" y="7230"/>
                </a:lnTo>
                <a:lnTo>
                  <a:pt x="5261" y="7350"/>
                </a:lnTo>
                <a:lnTo>
                  <a:pt x="5236" y="7440"/>
                </a:lnTo>
                <a:lnTo>
                  <a:pt x="5212" y="7530"/>
                </a:lnTo>
                <a:lnTo>
                  <a:pt x="5188" y="7650"/>
                </a:lnTo>
                <a:lnTo>
                  <a:pt x="5165" y="7740"/>
                </a:lnTo>
                <a:lnTo>
                  <a:pt x="5142" y="7860"/>
                </a:lnTo>
                <a:lnTo>
                  <a:pt x="5120" y="7950"/>
                </a:lnTo>
                <a:lnTo>
                  <a:pt x="5098" y="8070"/>
                </a:lnTo>
                <a:lnTo>
                  <a:pt x="5077" y="8190"/>
                </a:lnTo>
                <a:lnTo>
                  <a:pt x="5056" y="8280"/>
                </a:lnTo>
                <a:lnTo>
                  <a:pt x="5035" y="8400"/>
                </a:lnTo>
                <a:lnTo>
                  <a:pt x="5014" y="8490"/>
                </a:lnTo>
                <a:lnTo>
                  <a:pt x="4994" y="8610"/>
                </a:lnTo>
                <a:lnTo>
                  <a:pt x="4974" y="8730"/>
                </a:lnTo>
                <a:lnTo>
                  <a:pt x="4954" y="8820"/>
                </a:lnTo>
                <a:lnTo>
                  <a:pt x="4873" y="9270"/>
                </a:lnTo>
                <a:lnTo>
                  <a:pt x="4852" y="9390"/>
                </a:lnTo>
                <a:lnTo>
                  <a:pt x="4832" y="9510"/>
                </a:lnTo>
                <a:lnTo>
                  <a:pt x="4810" y="9630"/>
                </a:lnTo>
                <a:lnTo>
                  <a:pt x="4789" y="9750"/>
                </a:lnTo>
                <a:lnTo>
                  <a:pt x="4767" y="9840"/>
                </a:lnTo>
                <a:lnTo>
                  <a:pt x="4745" y="9960"/>
                </a:lnTo>
                <a:lnTo>
                  <a:pt x="4723" y="10080"/>
                </a:lnTo>
                <a:lnTo>
                  <a:pt x="4699" y="10200"/>
                </a:lnTo>
                <a:lnTo>
                  <a:pt x="4676" y="10320"/>
                </a:lnTo>
                <a:lnTo>
                  <a:pt x="4651" y="10440"/>
                </a:lnTo>
                <a:lnTo>
                  <a:pt x="4626" y="10530"/>
                </a:lnTo>
                <a:lnTo>
                  <a:pt x="4601" y="10650"/>
                </a:lnTo>
                <a:lnTo>
                  <a:pt x="4574" y="10770"/>
                </a:lnTo>
                <a:lnTo>
                  <a:pt x="4547" y="10890"/>
                </a:lnTo>
                <a:lnTo>
                  <a:pt x="4518" y="11010"/>
                </a:lnTo>
                <a:lnTo>
                  <a:pt x="4489" y="11130"/>
                </a:lnTo>
                <a:lnTo>
                  <a:pt x="4459" y="11220"/>
                </a:lnTo>
                <a:lnTo>
                  <a:pt x="4428" y="11340"/>
                </a:lnTo>
                <a:lnTo>
                  <a:pt x="4395" y="11460"/>
                </a:lnTo>
                <a:lnTo>
                  <a:pt x="4362" y="11580"/>
                </a:lnTo>
                <a:lnTo>
                  <a:pt x="4327" y="11700"/>
                </a:lnTo>
                <a:lnTo>
                  <a:pt x="4291" y="11790"/>
                </a:lnTo>
                <a:lnTo>
                  <a:pt x="4254" y="11910"/>
                </a:lnTo>
                <a:lnTo>
                  <a:pt x="4216" y="12030"/>
                </a:lnTo>
                <a:lnTo>
                  <a:pt x="4176" y="12150"/>
                </a:lnTo>
                <a:lnTo>
                  <a:pt x="4135" y="12240"/>
                </a:lnTo>
                <a:lnTo>
                  <a:pt x="4092" y="12360"/>
                </a:lnTo>
                <a:lnTo>
                  <a:pt x="4047" y="12480"/>
                </a:lnTo>
                <a:lnTo>
                  <a:pt x="4001" y="12570"/>
                </a:lnTo>
                <a:lnTo>
                  <a:pt x="3954" y="12690"/>
                </a:lnTo>
                <a:lnTo>
                  <a:pt x="3905" y="12810"/>
                </a:lnTo>
                <a:lnTo>
                  <a:pt x="3854" y="12900"/>
                </a:lnTo>
                <a:lnTo>
                  <a:pt x="3801" y="13020"/>
                </a:lnTo>
                <a:lnTo>
                  <a:pt x="3746" y="13110"/>
                </a:lnTo>
                <a:lnTo>
                  <a:pt x="3690" y="13230"/>
                </a:lnTo>
                <a:lnTo>
                  <a:pt x="3631" y="13320"/>
                </a:lnTo>
                <a:lnTo>
                  <a:pt x="3571" y="13440"/>
                </a:lnTo>
                <a:lnTo>
                  <a:pt x="3508" y="13530"/>
                </a:lnTo>
                <a:lnTo>
                  <a:pt x="3443" y="13620"/>
                </a:lnTo>
                <a:lnTo>
                  <a:pt x="3377" y="13740"/>
                </a:lnTo>
                <a:lnTo>
                  <a:pt x="3308" y="13830"/>
                </a:lnTo>
                <a:lnTo>
                  <a:pt x="3236" y="13920"/>
                </a:lnTo>
                <a:lnTo>
                  <a:pt x="3163" y="14010"/>
                </a:lnTo>
                <a:lnTo>
                  <a:pt x="3087" y="14130"/>
                </a:lnTo>
                <a:lnTo>
                  <a:pt x="3009" y="14220"/>
                </a:lnTo>
                <a:lnTo>
                  <a:pt x="2928" y="14310"/>
                </a:lnTo>
                <a:lnTo>
                  <a:pt x="2845" y="14400"/>
                </a:lnTo>
                <a:lnTo>
                  <a:pt x="2775" y="14490"/>
                </a:lnTo>
                <a:lnTo>
                  <a:pt x="2706" y="14550"/>
                </a:lnTo>
                <a:lnTo>
                  <a:pt x="2568" y="14730"/>
                </a:lnTo>
                <a:lnTo>
                  <a:pt x="2500" y="14790"/>
                </a:lnTo>
                <a:lnTo>
                  <a:pt x="2432" y="14880"/>
                </a:lnTo>
                <a:lnTo>
                  <a:pt x="2297" y="15060"/>
                </a:lnTo>
                <a:lnTo>
                  <a:pt x="2230" y="15150"/>
                </a:lnTo>
                <a:lnTo>
                  <a:pt x="2164" y="15270"/>
                </a:lnTo>
                <a:lnTo>
                  <a:pt x="2098" y="15360"/>
                </a:lnTo>
                <a:lnTo>
                  <a:pt x="2033" y="15450"/>
                </a:lnTo>
                <a:lnTo>
                  <a:pt x="1968" y="15540"/>
                </a:lnTo>
                <a:lnTo>
                  <a:pt x="1904" y="15660"/>
                </a:lnTo>
                <a:lnTo>
                  <a:pt x="1840" y="15750"/>
                </a:lnTo>
                <a:lnTo>
                  <a:pt x="1777" y="15870"/>
                </a:lnTo>
                <a:lnTo>
                  <a:pt x="1715" y="15960"/>
                </a:lnTo>
                <a:lnTo>
                  <a:pt x="1653" y="16080"/>
                </a:lnTo>
                <a:lnTo>
                  <a:pt x="1592" y="16170"/>
                </a:lnTo>
                <a:lnTo>
                  <a:pt x="1532" y="16290"/>
                </a:lnTo>
                <a:lnTo>
                  <a:pt x="1472" y="16410"/>
                </a:lnTo>
                <a:lnTo>
                  <a:pt x="1414" y="16500"/>
                </a:lnTo>
                <a:lnTo>
                  <a:pt x="1356" y="16620"/>
                </a:lnTo>
                <a:lnTo>
                  <a:pt x="1299" y="16740"/>
                </a:lnTo>
                <a:lnTo>
                  <a:pt x="1242" y="16860"/>
                </a:lnTo>
                <a:lnTo>
                  <a:pt x="1187" y="16950"/>
                </a:lnTo>
                <a:lnTo>
                  <a:pt x="1133" y="17070"/>
                </a:lnTo>
                <a:lnTo>
                  <a:pt x="1079" y="17190"/>
                </a:lnTo>
                <a:lnTo>
                  <a:pt x="1027" y="17310"/>
                </a:lnTo>
                <a:lnTo>
                  <a:pt x="975" y="17430"/>
                </a:lnTo>
                <a:lnTo>
                  <a:pt x="925" y="17550"/>
                </a:lnTo>
                <a:lnTo>
                  <a:pt x="875" y="17670"/>
                </a:lnTo>
                <a:lnTo>
                  <a:pt x="827" y="17790"/>
                </a:lnTo>
                <a:lnTo>
                  <a:pt x="779" y="17910"/>
                </a:lnTo>
                <a:lnTo>
                  <a:pt x="733" y="18030"/>
                </a:lnTo>
                <a:lnTo>
                  <a:pt x="688" y="18150"/>
                </a:lnTo>
                <a:lnTo>
                  <a:pt x="644" y="18270"/>
                </a:lnTo>
                <a:lnTo>
                  <a:pt x="601" y="18390"/>
                </a:lnTo>
                <a:lnTo>
                  <a:pt x="560" y="18510"/>
                </a:lnTo>
                <a:lnTo>
                  <a:pt x="520" y="18630"/>
                </a:lnTo>
                <a:lnTo>
                  <a:pt x="481" y="18750"/>
                </a:lnTo>
                <a:lnTo>
                  <a:pt x="443" y="18900"/>
                </a:lnTo>
                <a:lnTo>
                  <a:pt x="407" y="19020"/>
                </a:lnTo>
                <a:lnTo>
                  <a:pt x="372" y="19140"/>
                </a:lnTo>
                <a:lnTo>
                  <a:pt x="339" y="19260"/>
                </a:lnTo>
                <a:lnTo>
                  <a:pt x="306" y="19380"/>
                </a:lnTo>
                <a:lnTo>
                  <a:pt x="276" y="19500"/>
                </a:lnTo>
                <a:lnTo>
                  <a:pt x="247" y="19620"/>
                </a:lnTo>
                <a:lnTo>
                  <a:pt x="219" y="19740"/>
                </a:lnTo>
                <a:lnTo>
                  <a:pt x="193" y="19860"/>
                </a:lnTo>
                <a:lnTo>
                  <a:pt x="168" y="19980"/>
                </a:lnTo>
                <a:lnTo>
                  <a:pt x="145" y="20100"/>
                </a:lnTo>
                <a:lnTo>
                  <a:pt x="123" y="20220"/>
                </a:lnTo>
                <a:lnTo>
                  <a:pt x="104" y="20340"/>
                </a:lnTo>
                <a:lnTo>
                  <a:pt x="85" y="20460"/>
                </a:lnTo>
                <a:lnTo>
                  <a:pt x="69" y="20580"/>
                </a:lnTo>
                <a:lnTo>
                  <a:pt x="54" y="20700"/>
                </a:lnTo>
                <a:lnTo>
                  <a:pt x="41" y="20820"/>
                </a:lnTo>
                <a:lnTo>
                  <a:pt x="30" y="20910"/>
                </a:lnTo>
                <a:lnTo>
                  <a:pt x="20" y="21030"/>
                </a:lnTo>
                <a:lnTo>
                  <a:pt x="12" y="21150"/>
                </a:lnTo>
                <a:lnTo>
                  <a:pt x="6" y="21270"/>
                </a:lnTo>
                <a:lnTo>
                  <a:pt x="2" y="21360"/>
                </a:lnTo>
                <a:lnTo>
                  <a:pt x="0" y="21480"/>
                </a:lnTo>
                <a:lnTo>
                  <a:pt x="0" y="21600"/>
                </a:lnTo>
                <a:lnTo>
                  <a:pt x="21600" y="21600"/>
                </a:lnTo>
                <a:lnTo>
                  <a:pt x="21600" y="0"/>
                </a:lnTo>
                <a:close/>
              </a:path>
            </a:pathLst>
          </a:custGeom>
          <a:solidFill>
            <a:srgbClr val="5C2CCE"/>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sp>
        <p:nvSpPr>
          <p:cNvPr id="295" name="Google Shape;295;p14"/>
          <p:cNvSpPr txBox="1"/>
          <p:nvPr/>
        </p:nvSpPr>
        <p:spPr>
          <a:xfrm>
            <a:off x="2660073" y="376554"/>
            <a:ext cx="6493657" cy="887730"/>
          </a:xfrm>
          <a:prstGeom prst="rect">
            <a:avLst/>
          </a:prstGeom>
          <a:noFill/>
          <a:ln>
            <a:noFill/>
          </a:ln>
        </p:spPr>
        <p:txBody>
          <a:bodyPr anchorCtr="0" anchor="t" bIns="0" lIns="0" spcFirstLastPara="1" rIns="0" wrap="square" tIns="0">
            <a:normAutofit fontScale="97500"/>
          </a:bodyPr>
          <a:lstStyle/>
          <a:p>
            <a:pPr indent="-391963" lvl="0" marL="400154" marR="3276" rtl="0" algn="ctr">
              <a:lnSpc>
                <a:spcPct val="100000"/>
              </a:lnSpc>
              <a:spcBef>
                <a:spcPts val="0"/>
              </a:spcBef>
              <a:spcAft>
                <a:spcPts val="0"/>
              </a:spcAft>
              <a:buClr>
                <a:srgbClr val="FF0000"/>
              </a:buClr>
              <a:buSzPct val="100000"/>
              <a:buFont typeface="Arial Black"/>
              <a:buNone/>
            </a:pPr>
            <a:r>
              <a:rPr b="1" i="0" lang="en-CA" sz="3268" u="none" cap="none" strike="noStrike">
                <a:solidFill>
                  <a:srgbClr val="FF0000"/>
                </a:solidFill>
                <a:latin typeface="Arial Black"/>
                <a:ea typeface="Arial Black"/>
                <a:cs typeface="Arial Black"/>
                <a:sym typeface="Arial Black"/>
              </a:rPr>
              <a:t>Our Approach</a:t>
            </a:r>
            <a:endParaRPr b="1" i="0" sz="2850" u="none" cap="none" strike="noStrike">
              <a:solidFill>
                <a:srgbClr val="FF0000"/>
              </a:solidFill>
              <a:latin typeface="Arial Black"/>
              <a:ea typeface="Arial Black"/>
              <a:cs typeface="Arial Black"/>
              <a:sym typeface="Arial Black"/>
            </a:endParaRPr>
          </a:p>
        </p:txBody>
      </p:sp>
      <p:sp>
        <p:nvSpPr>
          <p:cNvPr id="296" name="Google Shape;296;p14"/>
          <p:cNvSpPr txBox="1"/>
          <p:nvPr>
            <p:ph idx="1" type="body"/>
          </p:nvPr>
        </p:nvSpPr>
        <p:spPr>
          <a:xfrm>
            <a:off x="868218" y="1278566"/>
            <a:ext cx="10575637" cy="4300198"/>
          </a:xfrm>
          <a:prstGeom prst="rect">
            <a:avLst/>
          </a:prstGeom>
          <a:solidFill>
            <a:schemeClr val="lt1"/>
          </a:solidFill>
          <a:ln cap="flat" cmpd="sng" w="9525">
            <a:solidFill>
              <a:srgbClr val="FF0000"/>
            </a:solidFill>
            <a:prstDash val="solid"/>
            <a:round/>
            <a:headEnd len="sm" w="sm" type="none"/>
            <a:tailEnd len="sm" w="sm" type="none"/>
          </a:ln>
        </p:spPr>
        <p:txBody>
          <a:bodyPr anchorCtr="0" anchor="t" bIns="45700" lIns="91425" spcFirstLastPara="1" rIns="91425" wrap="square" tIns="45700">
            <a:normAutofit/>
          </a:bodyPr>
          <a:lstStyle/>
          <a:p>
            <a:pPr indent="-457200" lvl="1" marL="914400" rtl="0" algn="l">
              <a:lnSpc>
                <a:spcPct val="130000"/>
              </a:lnSpc>
              <a:spcBef>
                <a:spcPts val="0"/>
              </a:spcBef>
              <a:spcAft>
                <a:spcPts val="0"/>
              </a:spcAft>
              <a:buClr>
                <a:srgbClr val="FF0000"/>
              </a:buClr>
              <a:buSzPts val="1900"/>
              <a:buFont typeface="Calibri"/>
              <a:buAutoNum type="arabicParenR"/>
            </a:pPr>
            <a:r>
              <a:rPr lang="en-CA" sz="1900"/>
              <a:t>1 or 2 month </a:t>
            </a:r>
            <a:r>
              <a:rPr b="1" lang="en-CA" sz="1900">
                <a:solidFill>
                  <a:srgbClr val="FF0000"/>
                </a:solidFill>
              </a:rPr>
              <a:t>free trial</a:t>
            </a:r>
            <a:endParaRPr/>
          </a:p>
          <a:p>
            <a:pPr indent="-457200" lvl="1" marL="914400" rtl="0" algn="l">
              <a:lnSpc>
                <a:spcPct val="130000"/>
              </a:lnSpc>
              <a:spcBef>
                <a:spcPts val="500"/>
              </a:spcBef>
              <a:spcAft>
                <a:spcPts val="0"/>
              </a:spcAft>
              <a:buClr>
                <a:srgbClr val="FF0000"/>
              </a:buClr>
              <a:buSzPts val="1900"/>
              <a:buFont typeface="Calibri"/>
              <a:buAutoNum type="arabicParenR"/>
            </a:pPr>
            <a:r>
              <a:rPr lang="en-CA" sz="1900"/>
              <a:t>One hour </a:t>
            </a:r>
            <a:r>
              <a:rPr b="1" lang="en-CA" sz="1900">
                <a:solidFill>
                  <a:srgbClr val="FF0000"/>
                </a:solidFill>
              </a:rPr>
              <a:t>training</a:t>
            </a:r>
            <a:r>
              <a:rPr lang="en-CA" sz="1900"/>
              <a:t> to get started</a:t>
            </a:r>
            <a:endParaRPr/>
          </a:p>
          <a:p>
            <a:pPr indent="-457200" lvl="1" marL="914400" rtl="0" algn="l">
              <a:lnSpc>
                <a:spcPct val="130000"/>
              </a:lnSpc>
              <a:spcBef>
                <a:spcPts val="500"/>
              </a:spcBef>
              <a:spcAft>
                <a:spcPts val="0"/>
              </a:spcAft>
              <a:buClr>
                <a:srgbClr val="FF0000"/>
              </a:buClr>
              <a:buSzPts val="1900"/>
              <a:buFont typeface="Calibri"/>
              <a:buAutoNum type="arabicParenR"/>
            </a:pPr>
            <a:r>
              <a:rPr lang="en-CA" sz="1900"/>
              <a:t>Use the tool and </a:t>
            </a:r>
            <a:r>
              <a:rPr b="1" lang="en-CA" sz="1900">
                <a:solidFill>
                  <a:srgbClr val="FF0000"/>
                </a:solidFill>
              </a:rPr>
              <a:t>identify gaps </a:t>
            </a:r>
            <a:endParaRPr/>
          </a:p>
          <a:p>
            <a:pPr indent="-457200" lvl="1" marL="914400" rtl="0" algn="l">
              <a:lnSpc>
                <a:spcPct val="130000"/>
              </a:lnSpc>
              <a:spcBef>
                <a:spcPts val="500"/>
              </a:spcBef>
              <a:spcAft>
                <a:spcPts val="0"/>
              </a:spcAft>
              <a:buClr>
                <a:srgbClr val="FF0000"/>
              </a:buClr>
              <a:buSzPts val="1900"/>
              <a:buFont typeface="Calibri"/>
              <a:buAutoNum type="arabicParenR"/>
            </a:pPr>
            <a:r>
              <a:rPr b="1" lang="en-CA" sz="1900">
                <a:solidFill>
                  <a:srgbClr val="FF0000"/>
                </a:solidFill>
              </a:rPr>
              <a:t>Prioritize </a:t>
            </a:r>
            <a:r>
              <a:rPr lang="en-CA" sz="1900"/>
              <a:t>resolution to the identified gaps.  Some features may be absorbed in the licensing cost while others may incur one time charge.  Any features that fall outside the metadata realm won’t be adopted.</a:t>
            </a:r>
            <a:endParaRPr/>
          </a:p>
          <a:p>
            <a:pPr indent="-457200" lvl="1" marL="914400" rtl="0" algn="l">
              <a:lnSpc>
                <a:spcPct val="130000"/>
              </a:lnSpc>
              <a:spcBef>
                <a:spcPts val="500"/>
              </a:spcBef>
              <a:spcAft>
                <a:spcPts val="0"/>
              </a:spcAft>
              <a:buClr>
                <a:srgbClr val="FF0000"/>
              </a:buClr>
              <a:buSzPts val="1900"/>
              <a:buFont typeface="Calibri"/>
              <a:buAutoNum type="arabicParenR"/>
            </a:pPr>
            <a:r>
              <a:rPr lang="en-CA" sz="1900"/>
              <a:t>Agreed upon </a:t>
            </a:r>
            <a:r>
              <a:rPr b="1" lang="en-CA" sz="1900">
                <a:solidFill>
                  <a:srgbClr val="FF0000"/>
                </a:solidFill>
              </a:rPr>
              <a:t>new features</a:t>
            </a:r>
            <a:r>
              <a:rPr lang="en-CA" sz="1900"/>
              <a:t> will be scheduled and delivered in agile fashion after license is finalized.</a:t>
            </a:r>
            <a:endParaRPr/>
          </a:p>
          <a:p>
            <a:pPr indent="-457200" lvl="1" marL="914400" rtl="0" algn="l">
              <a:lnSpc>
                <a:spcPct val="130000"/>
              </a:lnSpc>
              <a:spcBef>
                <a:spcPts val="500"/>
              </a:spcBef>
              <a:spcAft>
                <a:spcPts val="0"/>
              </a:spcAft>
              <a:buClr>
                <a:srgbClr val="FF0000"/>
              </a:buClr>
              <a:buSzPts val="1900"/>
              <a:buFont typeface="Calibri"/>
              <a:buAutoNum type="arabicParenR"/>
            </a:pPr>
            <a:r>
              <a:rPr lang="en-CA" sz="1900"/>
              <a:t>New features will be made available as we evolve Euryka throughout the life of the license </a:t>
            </a:r>
            <a:endParaRPr/>
          </a:p>
          <a:p>
            <a:pPr indent="-457200" lvl="1" marL="914400" rtl="0" algn="l">
              <a:lnSpc>
                <a:spcPct val="130000"/>
              </a:lnSpc>
              <a:spcBef>
                <a:spcPts val="500"/>
              </a:spcBef>
              <a:spcAft>
                <a:spcPts val="0"/>
              </a:spcAft>
              <a:buClr>
                <a:srgbClr val="FF0000"/>
              </a:buClr>
              <a:buSzPts val="1900"/>
              <a:buFont typeface="Calibri"/>
              <a:buAutoNum type="arabicParenR"/>
            </a:pPr>
            <a:r>
              <a:rPr b="1" lang="en-CA" sz="1900">
                <a:solidFill>
                  <a:srgbClr val="FF0000"/>
                </a:solidFill>
              </a:rPr>
              <a:t>Support </a:t>
            </a:r>
            <a:r>
              <a:rPr lang="en-CA" sz="1900"/>
              <a:t>is always an email away!</a:t>
            </a:r>
            <a:endParaRPr/>
          </a:p>
          <a:p>
            <a:pPr indent="-336550" lvl="1" marL="914400" rtl="0" algn="l">
              <a:lnSpc>
                <a:spcPct val="130000"/>
              </a:lnSpc>
              <a:spcBef>
                <a:spcPts val="500"/>
              </a:spcBef>
              <a:spcAft>
                <a:spcPts val="0"/>
              </a:spcAft>
              <a:buClr>
                <a:srgbClr val="FF0000"/>
              </a:buClr>
              <a:buSzPts val="1900"/>
              <a:buFont typeface="Calibri"/>
              <a:buNone/>
            </a:pPr>
            <a:r>
              <a:t/>
            </a:r>
            <a:endParaRPr sz="1900"/>
          </a:p>
          <a:p>
            <a:pPr indent="-146050" lvl="0" marL="228600" rtl="0" algn="l">
              <a:lnSpc>
                <a:spcPct val="110000"/>
              </a:lnSpc>
              <a:spcBef>
                <a:spcPts val="1000"/>
              </a:spcBef>
              <a:spcAft>
                <a:spcPts val="0"/>
              </a:spcAft>
              <a:buClr>
                <a:srgbClr val="FF0000"/>
              </a:buClr>
              <a:buSzPts val="1300"/>
              <a:buFont typeface="Noto Sans Symbols"/>
              <a:buNone/>
            </a:pPr>
            <a:r>
              <a:t/>
            </a:r>
            <a:endParaRPr sz="2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5"/>
          <p:cNvSpPr/>
          <p:nvPr/>
        </p:nvSpPr>
        <p:spPr>
          <a:xfrm>
            <a:off x="1" y="0"/>
            <a:ext cx="12192000" cy="6858000"/>
          </a:xfrm>
          <a:prstGeom prst="rect">
            <a:avLst/>
          </a:prstGeom>
          <a:solidFill>
            <a:srgbClr val="F36050"/>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pic>
        <p:nvPicPr>
          <p:cNvPr descr="pattern-thankyou.png" id="302" name="Google Shape;302;p15"/>
          <p:cNvPicPr preferRelativeResize="0"/>
          <p:nvPr/>
        </p:nvPicPr>
        <p:blipFill rotWithShape="1">
          <a:blip r:embed="rId3">
            <a:alphaModFix amt="30000"/>
          </a:blip>
          <a:srcRect b="23513" l="38786" r="0" t="18229"/>
          <a:stretch/>
        </p:blipFill>
        <p:spPr>
          <a:xfrm>
            <a:off x="0" y="-3515"/>
            <a:ext cx="7457704" cy="6861515"/>
          </a:xfrm>
          <a:prstGeom prst="rect">
            <a:avLst/>
          </a:prstGeom>
          <a:noFill/>
          <a:ln>
            <a:noFill/>
          </a:ln>
        </p:spPr>
      </p:pic>
      <p:sp>
        <p:nvSpPr>
          <p:cNvPr id="303" name="Google Shape;303;p15"/>
          <p:cNvSpPr txBox="1"/>
          <p:nvPr>
            <p:ph type="title"/>
          </p:nvPr>
        </p:nvSpPr>
        <p:spPr>
          <a:xfrm>
            <a:off x="3297383" y="2075599"/>
            <a:ext cx="5541818" cy="3120592"/>
          </a:xfrm>
          <a:prstGeom prst="rect">
            <a:avLst/>
          </a:prstGeom>
          <a:noFill/>
          <a:ln>
            <a:noFill/>
          </a:ln>
        </p:spPr>
        <p:txBody>
          <a:bodyPr anchorCtr="0" anchor="ctr" bIns="45700" lIns="91425" spcFirstLastPara="1" rIns="91425" wrap="square" tIns="45700">
            <a:noAutofit/>
          </a:bodyPr>
          <a:lstStyle/>
          <a:p>
            <a:pPr indent="12700" lvl="0" marL="0" marR="5080" rtl="0" algn="ctr">
              <a:lnSpc>
                <a:spcPct val="95000"/>
              </a:lnSpc>
              <a:spcBef>
                <a:spcPts val="0"/>
              </a:spcBef>
              <a:spcAft>
                <a:spcPts val="0"/>
              </a:spcAft>
              <a:buClr>
                <a:srgbClr val="F2F2F2"/>
              </a:buClr>
              <a:buSzPts val="12000"/>
              <a:buFont typeface="Arial Black"/>
              <a:buNone/>
            </a:pPr>
            <a:r>
              <a:rPr b="1" i="0" lang="en-CA" sz="12000" u="none" cap="none" strike="noStrike">
                <a:solidFill>
                  <a:srgbClr val="F2F2F2"/>
                </a:solidFill>
                <a:latin typeface="Arial Black"/>
                <a:ea typeface="Arial Black"/>
                <a:cs typeface="Arial Black"/>
                <a:sym typeface="Arial Black"/>
              </a:rPr>
              <a:t>Thank You!</a:t>
            </a:r>
            <a:endParaRPr/>
          </a:p>
        </p:txBody>
      </p:sp>
      <p:pic>
        <p:nvPicPr>
          <p:cNvPr descr="pattern-thankyou2.png" id="304" name="Google Shape;304;p15"/>
          <p:cNvPicPr preferRelativeResize="0"/>
          <p:nvPr/>
        </p:nvPicPr>
        <p:blipFill rotWithShape="1">
          <a:blip r:embed="rId4">
            <a:alphaModFix/>
          </a:blip>
          <a:srcRect b="0" l="0" r="0" t="0"/>
          <a:stretch/>
        </p:blipFill>
        <p:spPr>
          <a:xfrm>
            <a:off x="7374576" y="1130459"/>
            <a:ext cx="2224645" cy="144096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6"/>
          <p:cNvSpPr txBox="1"/>
          <p:nvPr>
            <p:ph type="title"/>
          </p:nvPr>
        </p:nvSpPr>
        <p:spPr>
          <a:xfrm>
            <a:off x="2166909" y="356590"/>
            <a:ext cx="8543636" cy="488609"/>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FF0000"/>
              </a:buClr>
              <a:buSzPts val="3200"/>
              <a:buFont typeface="Arial Black"/>
              <a:buNone/>
            </a:pPr>
            <a:r>
              <a:rPr b="1" lang="en-CA" sz="3200">
                <a:solidFill>
                  <a:srgbClr val="FF0000"/>
                </a:solidFill>
                <a:latin typeface="Arial Black"/>
                <a:ea typeface="Arial Black"/>
                <a:cs typeface="Arial Black"/>
                <a:sym typeface="Arial Black"/>
              </a:rPr>
              <a:t>Case Study 1 – Big 5 Canadian Bank</a:t>
            </a:r>
            <a:endParaRPr b="1" sz="3200">
              <a:solidFill>
                <a:srgbClr val="FF0000"/>
              </a:solidFill>
              <a:latin typeface="Arial Black"/>
              <a:ea typeface="Arial Black"/>
              <a:cs typeface="Arial Black"/>
              <a:sym typeface="Arial Black"/>
            </a:endParaRPr>
          </a:p>
        </p:txBody>
      </p:sp>
      <p:sp>
        <p:nvSpPr>
          <p:cNvPr id="310" name="Google Shape;310;p16"/>
          <p:cNvSpPr txBox="1"/>
          <p:nvPr>
            <p:ph idx="12" type="sldNum"/>
          </p:nvPr>
        </p:nvSpPr>
        <p:spPr>
          <a:xfrm>
            <a:off x="10939923" y="5876412"/>
            <a:ext cx="1151315" cy="90688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
        <p:nvSpPr>
          <p:cNvPr id="311" name="Google Shape;311;p16"/>
          <p:cNvSpPr txBox="1"/>
          <p:nvPr/>
        </p:nvSpPr>
        <p:spPr>
          <a:xfrm>
            <a:off x="100762" y="1087312"/>
            <a:ext cx="11703311" cy="5209568"/>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114300" lvl="0" marL="0" marR="0" rtl="0" algn="l">
              <a:lnSpc>
                <a:spcPct val="110000"/>
              </a:lnSpc>
              <a:spcBef>
                <a:spcPts val="0"/>
              </a:spcBef>
              <a:spcAft>
                <a:spcPts val="0"/>
              </a:spcAft>
              <a:buClr>
                <a:srgbClr val="FF0000"/>
              </a:buClr>
              <a:buSzPts val="1800"/>
              <a:buFont typeface="Noto Sans Symbols"/>
              <a:buChar char="▪"/>
            </a:pPr>
            <a:r>
              <a:rPr b="1" lang="en-CA" sz="1800">
                <a:solidFill>
                  <a:schemeClr val="dk1"/>
                </a:solidFill>
                <a:latin typeface="Calibri"/>
                <a:ea typeface="Calibri"/>
                <a:cs typeface="Calibri"/>
                <a:sym typeface="Calibri"/>
              </a:rPr>
              <a:t> Challenge:</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Financial regulators discovered that banks were unable to quickly and easily access high-quality data to effectively assess risks, so the Basel Committee on Banking Supervision developed  ‘Principals for Risk Data Aggregation and Risk Reporting’. </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OSFI, the Canadian financial regulator, decided to require Canada’s largest banks to comply with these regulations within 3 years, so they had to quickly figure out their roadmaps to compliance, starting with a self-assessment of current capabilities.</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It would be onerous for any large, complex organization to deliver the right data, the right quality, at the right time. But the challenge was greater for this bank, which had fallen behind its peers in technology infrastructure and capabilities. </a:t>
            </a:r>
            <a:endParaRPr/>
          </a:p>
          <a:p>
            <a:pPr indent="0" lvl="1" marL="457200" marR="0" rtl="0" algn="l">
              <a:lnSpc>
                <a:spcPct val="110000"/>
              </a:lnSpc>
              <a:spcBef>
                <a:spcPts val="0"/>
              </a:spcBef>
              <a:spcAft>
                <a:spcPts val="0"/>
              </a:spcAft>
              <a:buClr>
                <a:srgbClr val="FF0000"/>
              </a:buClr>
              <a:buSzPts val="1400"/>
              <a:buFont typeface="Noto Sans Symbols"/>
              <a:buNone/>
            </a:pPr>
            <a:r>
              <a:t/>
            </a:r>
            <a:endParaRPr b="0" i="0" sz="1400" u="none" cap="none" strike="noStrike">
              <a:solidFill>
                <a:schemeClr val="dk1"/>
              </a:solidFill>
              <a:latin typeface="Calibri"/>
              <a:ea typeface="Calibri"/>
              <a:cs typeface="Calibri"/>
              <a:sym typeface="Calibri"/>
            </a:endParaRPr>
          </a:p>
          <a:p>
            <a:pPr indent="-114300" lvl="0" marL="0" marR="0" rtl="0" algn="l">
              <a:lnSpc>
                <a:spcPct val="110000"/>
              </a:lnSpc>
              <a:spcBef>
                <a:spcPts val="0"/>
              </a:spcBef>
              <a:spcAft>
                <a:spcPts val="0"/>
              </a:spcAft>
              <a:buClr>
                <a:srgbClr val="FF0000"/>
              </a:buClr>
              <a:buSzPts val="1800"/>
              <a:buFont typeface="Noto Sans Symbols"/>
              <a:buChar char="▪"/>
            </a:pPr>
            <a:r>
              <a:rPr b="1" lang="en-CA" sz="1800">
                <a:solidFill>
                  <a:schemeClr val="dk1"/>
                </a:solidFill>
                <a:latin typeface="Calibri"/>
                <a:ea typeface="Calibri"/>
                <a:cs typeface="Calibri"/>
                <a:sym typeface="Calibri"/>
              </a:rPr>
              <a:t> Solution:</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We recognized that the path to regulatory compliance meant establishing a data governance function at the bank. While the focus would be on risk management, the roadmap would include the entire organization including international units.</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Over 3 years, our team implemented a robust capability roadmap, establishing a data governance organization, building a foundation of policies, and driving real value through new standards, procedures, tools, systems, and data architecture. It was:</a:t>
            </a:r>
            <a:endParaRPr/>
          </a:p>
          <a:p>
            <a:pPr indent="-82550" lvl="2" marL="914400" marR="0" rtl="0" algn="l">
              <a:lnSpc>
                <a:spcPct val="110000"/>
              </a:lnSpc>
              <a:spcBef>
                <a:spcPts val="0"/>
              </a:spcBef>
              <a:spcAft>
                <a:spcPts val="0"/>
              </a:spcAft>
              <a:buClr>
                <a:srgbClr val="FF0000"/>
              </a:buClr>
              <a:buSzPts val="1300"/>
              <a:buFont typeface="Noto Sans Symbols"/>
              <a:buChar char="▪"/>
            </a:pPr>
            <a:r>
              <a:rPr b="0" i="0" lang="en-CA" sz="1300" u="none" cap="none" strike="noStrike">
                <a:solidFill>
                  <a:schemeClr val="dk1"/>
                </a:solidFill>
                <a:latin typeface="Calibri"/>
                <a:ea typeface="Calibri"/>
                <a:cs typeface="Calibri"/>
                <a:sym typeface="Calibri"/>
              </a:rPr>
              <a:t> Transformational: Changed the way the bank did business through an accurate, reliable, and timely foundation for analytics.</a:t>
            </a:r>
            <a:endParaRPr/>
          </a:p>
          <a:p>
            <a:pPr indent="-82550" lvl="2" marL="914400" marR="0" rtl="0" algn="l">
              <a:lnSpc>
                <a:spcPct val="110000"/>
              </a:lnSpc>
              <a:spcBef>
                <a:spcPts val="0"/>
              </a:spcBef>
              <a:spcAft>
                <a:spcPts val="0"/>
              </a:spcAft>
              <a:buClr>
                <a:srgbClr val="FF0000"/>
              </a:buClr>
              <a:buSzPts val="1300"/>
              <a:buFont typeface="Noto Sans Symbols"/>
              <a:buChar char="▪"/>
            </a:pPr>
            <a:r>
              <a:rPr b="0" i="0" lang="en-CA" sz="1300" u="none" cap="none" strike="noStrike">
                <a:solidFill>
                  <a:schemeClr val="dk1"/>
                </a:solidFill>
                <a:latin typeface="Calibri"/>
                <a:ea typeface="Calibri"/>
                <a:cs typeface="Calibri"/>
                <a:sym typeface="Calibri"/>
              </a:rPr>
              <a:t> Cost-Effective: Designed systems and processes to lower cost by building once for multiple users across the bank.</a:t>
            </a:r>
            <a:endParaRPr/>
          </a:p>
          <a:p>
            <a:pPr indent="-82550" lvl="2" marL="914400" marR="0" rtl="0" algn="l">
              <a:lnSpc>
                <a:spcPct val="110000"/>
              </a:lnSpc>
              <a:spcBef>
                <a:spcPts val="0"/>
              </a:spcBef>
              <a:spcAft>
                <a:spcPts val="0"/>
              </a:spcAft>
              <a:buClr>
                <a:srgbClr val="FF0000"/>
              </a:buClr>
              <a:buSzPts val="1300"/>
              <a:buFont typeface="Noto Sans Symbols"/>
              <a:buChar char="▪"/>
            </a:pPr>
            <a:r>
              <a:rPr b="0" i="0" lang="en-CA" sz="1300" u="none" cap="none" strike="noStrike">
                <a:solidFill>
                  <a:schemeClr val="dk1"/>
                </a:solidFill>
                <a:latin typeface="Calibri"/>
                <a:ea typeface="Calibri"/>
                <a:cs typeface="Calibri"/>
                <a:sym typeface="Calibri"/>
              </a:rPr>
              <a:t> Customer-Driven: Improved customer insights, reduced costs, and better decision-making to serve customers.</a:t>
            </a:r>
            <a:endParaRPr/>
          </a:p>
          <a:p>
            <a:pPr indent="0" lvl="2" marL="914400" marR="0" rtl="0" algn="l">
              <a:lnSpc>
                <a:spcPct val="110000"/>
              </a:lnSpc>
              <a:spcBef>
                <a:spcPts val="0"/>
              </a:spcBef>
              <a:spcAft>
                <a:spcPts val="0"/>
              </a:spcAft>
              <a:buClr>
                <a:srgbClr val="FF0000"/>
              </a:buClr>
              <a:buSzPts val="1400"/>
              <a:buFont typeface="Noto Sans Symbols"/>
              <a:buNone/>
            </a:pPr>
            <a:r>
              <a:t/>
            </a:r>
            <a:endParaRPr b="0" i="0" sz="1400" u="none" cap="none" strike="noStrike">
              <a:solidFill>
                <a:schemeClr val="dk1"/>
              </a:solidFill>
              <a:latin typeface="Calibri"/>
              <a:ea typeface="Calibri"/>
              <a:cs typeface="Calibri"/>
              <a:sym typeface="Calibri"/>
            </a:endParaRPr>
          </a:p>
          <a:p>
            <a:pPr indent="-114300" lvl="0" marL="0" marR="0" rtl="0" algn="l">
              <a:lnSpc>
                <a:spcPct val="110000"/>
              </a:lnSpc>
              <a:spcBef>
                <a:spcPts val="0"/>
              </a:spcBef>
              <a:spcAft>
                <a:spcPts val="0"/>
              </a:spcAft>
              <a:buClr>
                <a:srgbClr val="FF0000"/>
              </a:buClr>
              <a:buSzPts val="1800"/>
              <a:buFont typeface="Noto Sans Symbols"/>
              <a:buChar char="▪"/>
            </a:pPr>
            <a:r>
              <a:rPr b="1" lang="en-CA" sz="1800">
                <a:solidFill>
                  <a:schemeClr val="dk1"/>
                </a:solidFill>
                <a:latin typeface="Calibri"/>
                <a:ea typeface="Calibri"/>
                <a:cs typeface="Calibri"/>
                <a:sym typeface="Calibri"/>
              </a:rPr>
              <a:t> Results:</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The bank achieved its compliance target, receiving praise from OSFI for implementing a peer-leading set of capabilities.</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A new and vital data governance function was created, led by the bank's first Chief Data Officer.</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Executives gained confidence in data-based decisions, and the bank realized cost efficiencies and productivity improvements.</a:t>
            </a:r>
            <a:endParaRPr b="0" i="0" sz="1800" u="none" cap="none" strike="noStrike">
              <a:solidFill>
                <a:schemeClr val="dk1"/>
              </a:solidFill>
              <a:latin typeface="Calibri"/>
              <a:ea typeface="Calibri"/>
              <a:cs typeface="Calibri"/>
              <a:sym typeface="Calibri"/>
            </a:endParaRPr>
          </a:p>
        </p:txBody>
      </p:sp>
      <p:pic>
        <p:nvPicPr>
          <p:cNvPr descr="pattern-plus.png" id="312" name="Google Shape;312;p16"/>
          <p:cNvPicPr preferRelativeResize="0"/>
          <p:nvPr/>
        </p:nvPicPr>
        <p:blipFill rotWithShape="1">
          <a:blip r:embed="rId3">
            <a:alphaModFix amt="9617"/>
          </a:blip>
          <a:srcRect b="0" l="9610" r="0" t="1346"/>
          <a:stretch/>
        </p:blipFill>
        <p:spPr>
          <a:xfrm>
            <a:off x="0" y="-27709"/>
            <a:ext cx="3848510" cy="3551969"/>
          </a:xfrm>
          <a:prstGeom prst="rect">
            <a:avLst/>
          </a:prstGeom>
          <a:noFill/>
          <a:ln>
            <a:noFill/>
          </a:ln>
        </p:spPr>
      </p:pic>
      <p:pic>
        <p:nvPicPr>
          <p:cNvPr id="313" name="Google Shape;313;p16"/>
          <p:cNvPicPr preferRelativeResize="0"/>
          <p:nvPr/>
        </p:nvPicPr>
        <p:blipFill rotWithShape="1">
          <a:blip r:embed="rId4">
            <a:alphaModFix/>
          </a:blip>
          <a:srcRect b="0" l="0" r="0" t="0"/>
          <a:stretch/>
        </p:blipFill>
        <p:spPr>
          <a:xfrm rot="5400000">
            <a:off x="9302247" y="3968245"/>
            <a:ext cx="2816596" cy="296291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7"/>
          <p:cNvSpPr txBox="1"/>
          <p:nvPr>
            <p:ph type="title"/>
          </p:nvPr>
        </p:nvSpPr>
        <p:spPr>
          <a:xfrm>
            <a:off x="2795883" y="299352"/>
            <a:ext cx="8047607" cy="4886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0000"/>
              </a:buClr>
              <a:buSzPts val="3200"/>
              <a:buFont typeface="Arial Black"/>
              <a:buNone/>
            </a:pPr>
            <a:r>
              <a:rPr b="1" lang="en-CA" sz="3200">
                <a:solidFill>
                  <a:srgbClr val="FF0000"/>
                </a:solidFill>
                <a:latin typeface="Arial Black"/>
                <a:ea typeface="Arial Black"/>
                <a:cs typeface="Arial Black"/>
                <a:sym typeface="Arial Black"/>
              </a:rPr>
              <a:t>Case Study 2 – Small Pension Fund</a:t>
            </a:r>
            <a:endParaRPr b="1" sz="3200">
              <a:solidFill>
                <a:srgbClr val="FF0000"/>
              </a:solidFill>
              <a:latin typeface="Arial Black"/>
              <a:ea typeface="Arial Black"/>
              <a:cs typeface="Arial Black"/>
              <a:sym typeface="Arial Black"/>
            </a:endParaRPr>
          </a:p>
        </p:txBody>
      </p:sp>
      <p:sp>
        <p:nvSpPr>
          <p:cNvPr id="319" name="Google Shape;319;p17"/>
          <p:cNvSpPr txBox="1"/>
          <p:nvPr>
            <p:ph idx="12" type="sldNum"/>
          </p:nvPr>
        </p:nvSpPr>
        <p:spPr>
          <a:xfrm>
            <a:off x="10939923" y="5876412"/>
            <a:ext cx="1151315" cy="90688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CA"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
        <p:nvSpPr>
          <p:cNvPr id="320" name="Google Shape;320;p17"/>
          <p:cNvSpPr txBox="1"/>
          <p:nvPr/>
        </p:nvSpPr>
        <p:spPr>
          <a:xfrm>
            <a:off x="3633356" y="1087312"/>
            <a:ext cx="8383153" cy="3787640"/>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114300" lvl="0" marL="0" marR="0" rtl="0" algn="l">
              <a:lnSpc>
                <a:spcPct val="110000"/>
              </a:lnSpc>
              <a:spcBef>
                <a:spcPts val="0"/>
              </a:spcBef>
              <a:spcAft>
                <a:spcPts val="0"/>
              </a:spcAft>
              <a:buClr>
                <a:srgbClr val="FF0000"/>
              </a:buClr>
              <a:buSzPts val="1800"/>
              <a:buFont typeface="Noto Sans Symbols"/>
              <a:buChar char="▪"/>
            </a:pPr>
            <a:r>
              <a:rPr b="1" lang="en-CA" sz="1800">
                <a:solidFill>
                  <a:schemeClr val="dk1"/>
                </a:solidFill>
                <a:latin typeface="Calibri"/>
                <a:ea typeface="Calibri"/>
                <a:cs typeface="Calibri"/>
                <a:sym typeface="Calibri"/>
              </a:rPr>
              <a:t> Challenge:</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Generating reports were difficult due to poor data quality </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Without accurate reports, senior management struggled to get insights into the business</a:t>
            </a:r>
            <a:endParaRPr/>
          </a:p>
          <a:p>
            <a:pPr indent="0" lvl="1" marL="457200" marR="0" rtl="0" algn="l">
              <a:lnSpc>
                <a:spcPct val="110000"/>
              </a:lnSpc>
              <a:spcBef>
                <a:spcPts val="0"/>
              </a:spcBef>
              <a:spcAft>
                <a:spcPts val="0"/>
              </a:spcAft>
              <a:buClr>
                <a:srgbClr val="FF0000"/>
              </a:buClr>
              <a:buSzPts val="1400"/>
              <a:buFont typeface="Noto Sans Symbols"/>
              <a:buNone/>
            </a:pPr>
            <a:r>
              <a:t/>
            </a:r>
            <a:endParaRPr b="0" i="0" sz="1400" u="none" cap="none" strike="noStrike">
              <a:solidFill>
                <a:schemeClr val="dk1"/>
              </a:solidFill>
              <a:latin typeface="Calibri"/>
              <a:ea typeface="Calibri"/>
              <a:cs typeface="Calibri"/>
              <a:sym typeface="Calibri"/>
            </a:endParaRPr>
          </a:p>
          <a:p>
            <a:pPr indent="-114300" lvl="0" marL="0" marR="0" rtl="0" algn="l">
              <a:lnSpc>
                <a:spcPct val="110000"/>
              </a:lnSpc>
              <a:spcBef>
                <a:spcPts val="0"/>
              </a:spcBef>
              <a:spcAft>
                <a:spcPts val="0"/>
              </a:spcAft>
              <a:buClr>
                <a:srgbClr val="FF0000"/>
              </a:buClr>
              <a:buSzPts val="1800"/>
              <a:buFont typeface="Noto Sans Symbols"/>
              <a:buChar char="▪"/>
            </a:pPr>
            <a:r>
              <a:rPr b="1" lang="en-CA" sz="1800">
                <a:solidFill>
                  <a:schemeClr val="dk1"/>
                </a:solidFill>
                <a:latin typeface="Calibri"/>
                <a:ea typeface="Calibri"/>
                <a:cs typeface="Calibri"/>
                <a:sym typeface="Calibri"/>
              </a:rPr>
              <a:t> Solution:</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After conducting working sessions, there was general agreement to create a data management practice</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Over 1 year, the team implemented a robust data management roadmap, establishing a data governance function, building an operational data store, data mart and establishing data quality checks. It was:</a:t>
            </a:r>
            <a:endParaRPr/>
          </a:p>
          <a:p>
            <a:pPr indent="-82550" lvl="2" marL="914400" marR="0" rtl="0" algn="l">
              <a:lnSpc>
                <a:spcPct val="110000"/>
              </a:lnSpc>
              <a:spcBef>
                <a:spcPts val="0"/>
              </a:spcBef>
              <a:spcAft>
                <a:spcPts val="0"/>
              </a:spcAft>
              <a:buClr>
                <a:srgbClr val="FF0000"/>
              </a:buClr>
              <a:buSzPts val="1300"/>
              <a:buFont typeface="Noto Sans Symbols"/>
              <a:buChar char="▪"/>
            </a:pPr>
            <a:r>
              <a:rPr b="0" i="0" lang="en-CA" sz="1300" u="none" cap="none" strike="noStrike">
                <a:solidFill>
                  <a:schemeClr val="dk1"/>
                </a:solidFill>
                <a:latin typeface="Calibri"/>
                <a:ea typeface="Calibri"/>
                <a:cs typeface="Calibri"/>
                <a:sym typeface="Calibri"/>
              </a:rPr>
              <a:t> Transformational: Changed the way the pension fund did business through an accurate, reliable, and timely foundation for analytics.</a:t>
            </a:r>
            <a:endParaRPr/>
          </a:p>
          <a:p>
            <a:pPr indent="-82550" lvl="2" marL="914400" marR="0" rtl="0" algn="l">
              <a:lnSpc>
                <a:spcPct val="110000"/>
              </a:lnSpc>
              <a:spcBef>
                <a:spcPts val="0"/>
              </a:spcBef>
              <a:spcAft>
                <a:spcPts val="0"/>
              </a:spcAft>
              <a:buClr>
                <a:srgbClr val="FF0000"/>
              </a:buClr>
              <a:buSzPts val="1300"/>
              <a:buFont typeface="Noto Sans Symbols"/>
              <a:buChar char="▪"/>
            </a:pPr>
            <a:r>
              <a:rPr b="0" i="0" lang="en-CA" sz="1300" u="none" cap="none" strike="noStrike">
                <a:solidFill>
                  <a:schemeClr val="dk1"/>
                </a:solidFill>
                <a:latin typeface="Calibri"/>
                <a:ea typeface="Calibri"/>
                <a:cs typeface="Calibri"/>
                <a:sym typeface="Calibri"/>
              </a:rPr>
              <a:t> Metadata-Driven: Improved data insights, faster implementation, knowledge sharing</a:t>
            </a:r>
            <a:endParaRPr/>
          </a:p>
          <a:p>
            <a:pPr indent="0" lvl="2" marL="914400" marR="0" rtl="0" algn="l">
              <a:lnSpc>
                <a:spcPct val="110000"/>
              </a:lnSpc>
              <a:spcBef>
                <a:spcPts val="0"/>
              </a:spcBef>
              <a:spcAft>
                <a:spcPts val="0"/>
              </a:spcAft>
              <a:buClr>
                <a:srgbClr val="FF0000"/>
              </a:buClr>
              <a:buSzPts val="1400"/>
              <a:buFont typeface="Noto Sans Symbols"/>
              <a:buNone/>
            </a:pPr>
            <a:r>
              <a:t/>
            </a:r>
            <a:endParaRPr b="0" i="0" sz="1400" u="none" cap="none" strike="noStrike">
              <a:solidFill>
                <a:schemeClr val="dk1"/>
              </a:solidFill>
              <a:latin typeface="Calibri"/>
              <a:ea typeface="Calibri"/>
              <a:cs typeface="Calibri"/>
              <a:sym typeface="Calibri"/>
            </a:endParaRPr>
          </a:p>
          <a:p>
            <a:pPr indent="-114300" lvl="0" marL="0" marR="0" rtl="0" algn="l">
              <a:lnSpc>
                <a:spcPct val="110000"/>
              </a:lnSpc>
              <a:spcBef>
                <a:spcPts val="0"/>
              </a:spcBef>
              <a:spcAft>
                <a:spcPts val="0"/>
              </a:spcAft>
              <a:buClr>
                <a:srgbClr val="FF0000"/>
              </a:buClr>
              <a:buSzPts val="1800"/>
              <a:buFont typeface="Noto Sans Symbols"/>
              <a:buChar char="▪"/>
            </a:pPr>
            <a:r>
              <a:rPr b="1" lang="en-CA" sz="1800">
                <a:solidFill>
                  <a:schemeClr val="dk1"/>
                </a:solidFill>
                <a:latin typeface="Calibri"/>
                <a:ea typeface="Calibri"/>
                <a:cs typeface="Calibri"/>
                <a:sym typeface="Calibri"/>
              </a:rPr>
              <a:t> Results:</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A new and vital data governance function was created, led by the Data Management team</a:t>
            </a:r>
            <a:endParaRPr/>
          </a:p>
          <a:p>
            <a:pPr indent="-88900" lvl="1" marL="457200" marR="0" rtl="0" algn="l">
              <a:lnSpc>
                <a:spcPct val="110000"/>
              </a:lnSpc>
              <a:spcBef>
                <a:spcPts val="0"/>
              </a:spcBef>
              <a:spcAft>
                <a:spcPts val="0"/>
              </a:spcAft>
              <a:buClr>
                <a:srgbClr val="FF0000"/>
              </a:buClr>
              <a:buSzPts val="1400"/>
              <a:buFont typeface="Noto Sans Symbols"/>
              <a:buChar char="▪"/>
            </a:pPr>
            <a:r>
              <a:rPr b="0" i="0" lang="en-CA" sz="1400" u="none" cap="none" strike="noStrike">
                <a:solidFill>
                  <a:schemeClr val="dk1"/>
                </a:solidFill>
                <a:latin typeface="Calibri"/>
                <a:ea typeface="Calibri"/>
                <a:cs typeface="Calibri"/>
                <a:sym typeface="Calibri"/>
              </a:rPr>
              <a:t> Executives gained confidence in data-based decisions using reliable analytics</a:t>
            </a:r>
            <a:endParaRPr b="0" i="0" sz="1800" u="none" cap="none" strike="noStrike">
              <a:solidFill>
                <a:schemeClr val="dk1"/>
              </a:solidFill>
              <a:latin typeface="Calibri"/>
              <a:ea typeface="Calibri"/>
              <a:cs typeface="Calibri"/>
              <a:sym typeface="Calibri"/>
            </a:endParaRPr>
          </a:p>
        </p:txBody>
      </p:sp>
      <p:sp>
        <p:nvSpPr>
          <p:cNvPr id="321" name="Google Shape;321;p17"/>
          <p:cNvSpPr/>
          <p:nvPr/>
        </p:nvSpPr>
        <p:spPr>
          <a:xfrm>
            <a:off x="4410" y="0"/>
            <a:ext cx="3628946" cy="6858000"/>
          </a:xfrm>
          <a:custGeom>
            <a:rect b="b" l="l" r="r" t="t"/>
            <a:pathLst>
              <a:path extrusionOk="0" h="21600" w="21600">
                <a:moveTo>
                  <a:pt x="11177" y="0"/>
                </a:moveTo>
                <a:lnTo>
                  <a:pt x="0" y="0"/>
                </a:lnTo>
                <a:lnTo>
                  <a:pt x="0" y="21600"/>
                </a:lnTo>
                <a:lnTo>
                  <a:pt x="16671" y="21600"/>
                </a:lnTo>
                <a:lnTo>
                  <a:pt x="16733" y="21570"/>
                </a:lnTo>
                <a:lnTo>
                  <a:pt x="16823" y="21480"/>
                </a:lnTo>
                <a:lnTo>
                  <a:pt x="16920" y="21390"/>
                </a:lnTo>
                <a:lnTo>
                  <a:pt x="17024" y="21300"/>
                </a:lnTo>
                <a:lnTo>
                  <a:pt x="17137" y="21240"/>
                </a:lnTo>
                <a:lnTo>
                  <a:pt x="17257" y="21150"/>
                </a:lnTo>
                <a:lnTo>
                  <a:pt x="17556" y="20940"/>
                </a:lnTo>
                <a:lnTo>
                  <a:pt x="17722" y="20820"/>
                </a:lnTo>
                <a:lnTo>
                  <a:pt x="17882" y="20700"/>
                </a:lnTo>
                <a:lnTo>
                  <a:pt x="18037" y="20580"/>
                </a:lnTo>
                <a:lnTo>
                  <a:pt x="18187" y="20460"/>
                </a:lnTo>
                <a:lnTo>
                  <a:pt x="18331" y="20370"/>
                </a:lnTo>
                <a:lnTo>
                  <a:pt x="18471" y="20250"/>
                </a:lnTo>
                <a:lnTo>
                  <a:pt x="18606" y="20160"/>
                </a:lnTo>
                <a:lnTo>
                  <a:pt x="18735" y="20040"/>
                </a:lnTo>
                <a:lnTo>
                  <a:pt x="18861" y="19950"/>
                </a:lnTo>
                <a:lnTo>
                  <a:pt x="18982" y="19860"/>
                </a:lnTo>
                <a:lnTo>
                  <a:pt x="19099" y="19740"/>
                </a:lnTo>
                <a:lnTo>
                  <a:pt x="19211" y="19650"/>
                </a:lnTo>
                <a:lnTo>
                  <a:pt x="19320" y="19560"/>
                </a:lnTo>
                <a:lnTo>
                  <a:pt x="19425" y="19440"/>
                </a:lnTo>
                <a:lnTo>
                  <a:pt x="19526" y="19350"/>
                </a:lnTo>
                <a:lnTo>
                  <a:pt x="19624" y="19260"/>
                </a:lnTo>
                <a:lnTo>
                  <a:pt x="19718" y="19170"/>
                </a:lnTo>
                <a:lnTo>
                  <a:pt x="19809" y="19050"/>
                </a:lnTo>
                <a:lnTo>
                  <a:pt x="19897" y="18960"/>
                </a:lnTo>
                <a:lnTo>
                  <a:pt x="19982" y="18870"/>
                </a:lnTo>
                <a:lnTo>
                  <a:pt x="20064" y="18780"/>
                </a:lnTo>
                <a:lnTo>
                  <a:pt x="20144" y="18690"/>
                </a:lnTo>
                <a:lnTo>
                  <a:pt x="20221" y="18570"/>
                </a:lnTo>
                <a:lnTo>
                  <a:pt x="20296" y="18480"/>
                </a:lnTo>
                <a:lnTo>
                  <a:pt x="20368" y="18390"/>
                </a:lnTo>
                <a:lnTo>
                  <a:pt x="20439" y="18270"/>
                </a:lnTo>
                <a:lnTo>
                  <a:pt x="20508" y="18180"/>
                </a:lnTo>
                <a:lnTo>
                  <a:pt x="20575" y="18090"/>
                </a:lnTo>
                <a:lnTo>
                  <a:pt x="20640" y="17970"/>
                </a:lnTo>
                <a:lnTo>
                  <a:pt x="20704" y="17880"/>
                </a:lnTo>
                <a:lnTo>
                  <a:pt x="20766" y="17760"/>
                </a:lnTo>
                <a:lnTo>
                  <a:pt x="20828" y="17670"/>
                </a:lnTo>
                <a:lnTo>
                  <a:pt x="20888" y="17550"/>
                </a:lnTo>
                <a:lnTo>
                  <a:pt x="20947" y="17430"/>
                </a:lnTo>
                <a:lnTo>
                  <a:pt x="21006" y="17340"/>
                </a:lnTo>
                <a:lnTo>
                  <a:pt x="21064" y="17220"/>
                </a:lnTo>
                <a:lnTo>
                  <a:pt x="21122" y="17100"/>
                </a:lnTo>
                <a:lnTo>
                  <a:pt x="21294" y="16740"/>
                </a:lnTo>
                <a:lnTo>
                  <a:pt x="21345" y="16620"/>
                </a:lnTo>
                <a:lnTo>
                  <a:pt x="21392" y="16500"/>
                </a:lnTo>
                <a:lnTo>
                  <a:pt x="21433" y="16380"/>
                </a:lnTo>
                <a:lnTo>
                  <a:pt x="21470" y="16260"/>
                </a:lnTo>
                <a:lnTo>
                  <a:pt x="21503" y="16140"/>
                </a:lnTo>
                <a:lnTo>
                  <a:pt x="21531" y="16020"/>
                </a:lnTo>
                <a:lnTo>
                  <a:pt x="21554" y="15930"/>
                </a:lnTo>
                <a:lnTo>
                  <a:pt x="21573" y="15810"/>
                </a:lnTo>
                <a:lnTo>
                  <a:pt x="21586" y="15690"/>
                </a:lnTo>
                <a:lnTo>
                  <a:pt x="21596" y="15570"/>
                </a:lnTo>
                <a:lnTo>
                  <a:pt x="21600" y="15450"/>
                </a:lnTo>
                <a:lnTo>
                  <a:pt x="21600" y="15330"/>
                </a:lnTo>
                <a:lnTo>
                  <a:pt x="21595" y="15210"/>
                </a:lnTo>
                <a:lnTo>
                  <a:pt x="21585" y="15090"/>
                </a:lnTo>
                <a:lnTo>
                  <a:pt x="21570" y="14970"/>
                </a:lnTo>
                <a:lnTo>
                  <a:pt x="21551" y="14850"/>
                </a:lnTo>
                <a:lnTo>
                  <a:pt x="21530" y="14730"/>
                </a:lnTo>
                <a:lnTo>
                  <a:pt x="21506" y="14610"/>
                </a:lnTo>
                <a:lnTo>
                  <a:pt x="21480" y="14490"/>
                </a:lnTo>
                <a:lnTo>
                  <a:pt x="21451" y="14340"/>
                </a:lnTo>
                <a:lnTo>
                  <a:pt x="21419" y="14220"/>
                </a:lnTo>
                <a:lnTo>
                  <a:pt x="21384" y="14100"/>
                </a:lnTo>
                <a:lnTo>
                  <a:pt x="21347" y="13980"/>
                </a:lnTo>
                <a:lnTo>
                  <a:pt x="21306" y="13860"/>
                </a:lnTo>
                <a:lnTo>
                  <a:pt x="21263" y="13740"/>
                </a:lnTo>
                <a:lnTo>
                  <a:pt x="21217" y="13620"/>
                </a:lnTo>
                <a:lnTo>
                  <a:pt x="21168" y="13500"/>
                </a:lnTo>
                <a:lnTo>
                  <a:pt x="21116" y="13380"/>
                </a:lnTo>
                <a:lnTo>
                  <a:pt x="21061" y="13260"/>
                </a:lnTo>
                <a:lnTo>
                  <a:pt x="21003" y="13140"/>
                </a:lnTo>
                <a:lnTo>
                  <a:pt x="20941" y="13020"/>
                </a:lnTo>
                <a:lnTo>
                  <a:pt x="20879" y="12900"/>
                </a:lnTo>
                <a:lnTo>
                  <a:pt x="20814" y="12780"/>
                </a:lnTo>
                <a:lnTo>
                  <a:pt x="20748" y="12690"/>
                </a:lnTo>
                <a:lnTo>
                  <a:pt x="20679" y="12570"/>
                </a:lnTo>
                <a:lnTo>
                  <a:pt x="20607" y="12450"/>
                </a:lnTo>
                <a:lnTo>
                  <a:pt x="20531" y="12330"/>
                </a:lnTo>
                <a:lnTo>
                  <a:pt x="20451" y="12210"/>
                </a:lnTo>
                <a:lnTo>
                  <a:pt x="20365" y="12090"/>
                </a:lnTo>
                <a:lnTo>
                  <a:pt x="20279" y="12000"/>
                </a:lnTo>
                <a:lnTo>
                  <a:pt x="20191" y="11880"/>
                </a:lnTo>
                <a:lnTo>
                  <a:pt x="20102" y="11760"/>
                </a:lnTo>
                <a:lnTo>
                  <a:pt x="20012" y="11670"/>
                </a:lnTo>
                <a:lnTo>
                  <a:pt x="19920" y="11550"/>
                </a:lnTo>
                <a:lnTo>
                  <a:pt x="19825" y="11430"/>
                </a:lnTo>
                <a:lnTo>
                  <a:pt x="19727" y="11340"/>
                </a:lnTo>
                <a:lnTo>
                  <a:pt x="19626" y="11220"/>
                </a:lnTo>
                <a:lnTo>
                  <a:pt x="19521" y="11100"/>
                </a:lnTo>
                <a:lnTo>
                  <a:pt x="19412" y="11010"/>
                </a:lnTo>
                <a:lnTo>
                  <a:pt x="19296" y="10890"/>
                </a:lnTo>
                <a:lnTo>
                  <a:pt x="19070" y="10650"/>
                </a:lnTo>
                <a:lnTo>
                  <a:pt x="18954" y="10560"/>
                </a:lnTo>
                <a:lnTo>
                  <a:pt x="18831" y="10440"/>
                </a:lnTo>
                <a:lnTo>
                  <a:pt x="18660" y="10290"/>
                </a:lnTo>
                <a:lnTo>
                  <a:pt x="18496" y="10140"/>
                </a:lnTo>
                <a:lnTo>
                  <a:pt x="18339" y="9990"/>
                </a:lnTo>
                <a:lnTo>
                  <a:pt x="18189" y="9870"/>
                </a:lnTo>
                <a:lnTo>
                  <a:pt x="18046" y="9720"/>
                </a:lnTo>
                <a:lnTo>
                  <a:pt x="17909" y="9600"/>
                </a:lnTo>
                <a:lnTo>
                  <a:pt x="17780" y="9480"/>
                </a:lnTo>
                <a:lnTo>
                  <a:pt x="17657" y="9330"/>
                </a:lnTo>
                <a:lnTo>
                  <a:pt x="17540" y="9210"/>
                </a:lnTo>
                <a:lnTo>
                  <a:pt x="17429" y="9090"/>
                </a:lnTo>
                <a:lnTo>
                  <a:pt x="17325" y="9000"/>
                </a:lnTo>
                <a:lnTo>
                  <a:pt x="17227" y="8880"/>
                </a:lnTo>
                <a:lnTo>
                  <a:pt x="17135" y="8760"/>
                </a:lnTo>
                <a:lnTo>
                  <a:pt x="17048" y="8670"/>
                </a:lnTo>
                <a:lnTo>
                  <a:pt x="16968" y="8550"/>
                </a:lnTo>
                <a:lnTo>
                  <a:pt x="16892" y="8460"/>
                </a:lnTo>
                <a:lnTo>
                  <a:pt x="16823" y="8370"/>
                </a:lnTo>
                <a:lnTo>
                  <a:pt x="16758" y="8280"/>
                </a:lnTo>
                <a:lnTo>
                  <a:pt x="16699" y="8160"/>
                </a:lnTo>
                <a:lnTo>
                  <a:pt x="16645" y="8100"/>
                </a:lnTo>
                <a:lnTo>
                  <a:pt x="16596" y="8010"/>
                </a:lnTo>
                <a:lnTo>
                  <a:pt x="16552" y="7920"/>
                </a:lnTo>
                <a:lnTo>
                  <a:pt x="16512" y="7830"/>
                </a:lnTo>
                <a:lnTo>
                  <a:pt x="16477" y="7740"/>
                </a:lnTo>
                <a:lnTo>
                  <a:pt x="16447" y="7680"/>
                </a:lnTo>
                <a:lnTo>
                  <a:pt x="16421" y="7590"/>
                </a:lnTo>
                <a:lnTo>
                  <a:pt x="16399" y="7530"/>
                </a:lnTo>
                <a:lnTo>
                  <a:pt x="16382" y="7470"/>
                </a:lnTo>
                <a:lnTo>
                  <a:pt x="16368" y="7380"/>
                </a:lnTo>
                <a:lnTo>
                  <a:pt x="16358" y="7320"/>
                </a:lnTo>
                <a:lnTo>
                  <a:pt x="16352" y="7260"/>
                </a:lnTo>
                <a:lnTo>
                  <a:pt x="16350" y="7200"/>
                </a:lnTo>
                <a:lnTo>
                  <a:pt x="16351" y="7140"/>
                </a:lnTo>
                <a:lnTo>
                  <a:pt x="16356" y="7080"/>
                </a:lnTo>
                <a:lnTo>
                  <a:pt x="16375" y="6960"/>
                </a:lnTo>
                <a:lnTo>
                  <a:pt x="16406" y="6840"/>
                </a:lnTo>
                <a:lnTo>
                  <a:pt x="16426" y="6810"/>
                </a:lnTo>
                <a:lnTo>
                  <a:pt x="16449" y="6750"/>
                </a:lnTo>
                <a:lnTo>
                  <a:pt x="16474" y="6690"/>
                </a:lnTo>
                <a:lnTo>
                  <a:pt x="16502" y="6660"/>
                </a:lnTo>
                <a:lnTo>
                  <a:pt x="16532" y="6600"/>
                </a:lnTo>
                <a:lnTo>
                  <a:pt x="16564" y="6570"/>
                </a:lnTo>
                <a:lnTo>
                  <a:pt x="16598" y="6510"/>
                </a:lnTo>
                <a:lnTo>
                  <a:pt x="16634" y="6480"/>
                </a:lnTo>
                <a:lnTo>
                  <a:pt x="16672" y="6420"/>
                </a:lnTo>
                <a:lnTo>
                  <a:pt x="16712" y="6390"/>
                </a:lnTo>
                <a:lnTo>
                  <a:pt x="16754" y="6360"/>
                </a:lnTo>
                <a:lnTo>
                  <a:pt x="16797" y="6300"/>
                </a:lnTo>
                <a:lnTo>
                  <a:pt x="16841" y="6270"/>
                </a:lnTo>
                <a:lnTo>
                  <a:pt x="16887" y="6240"/>
                </a:lnTo>
                <a:lnTo>
                  <a:pt x="16933" y="6180"/>
                </a:lnTo>
                <a:lnTo>
                  <a:pt x="16981" y="6150"/>
                </a:lnTo>
                <a:lnTo>
                  <a:pt x="17030" y="6120"/>
                </a:lnTo>
                <a:lnTo>
                  <a:pt x="17079" y="6090"/>
                </a:lnTo>
                <a:lnTo>
                  <a:pt x="17129" y="6030"/>
                </a:lnTo>
                <a:lnTo>
                  <a:pt x="17231" y="5970"/>
                </a:lnTo>
                <a:lnTo>
                  <a:pt x="17282" y="5940"/>
                </a:lnTo>
                <a:lnTo>
                  <a:pt x="17436" y="5820"/>
                </a:lnTo>
                <a:lnTo>
                  <a:pt x="17539" y="5760"/>
                </a:lnTo>
                <a:lnTo>
                  <a:pt x="17589" y="5730"/>
                </a:lnTo>
                <a:lnTo>
                  <a:pt x="17639" y="5670"/>
                </a:lnTo>
                <a:lnTo>
                  <a:pt x="17688" y="5640"/>
                </a:lnTo>
                <a:lnTo>
                  <a:pt x="17737" y="5610"/>
                </a:lnTo>
                <a:lnTo>
                  <a:pt x="17785" y="5580"/>
                </a:lnTo>
                <a:lnTo>
                  <a:pt x="17831" y="5520"/>
                </a:lnTo>
                <a:lnTo>
                  <a:pt x="17877" y="5490"/>
                </a:lnTo>
                <a:lnTo>
                  <a:pt x="17921" y="5460"/>
                </a:lnTo>
                <a:lnTo>
                  <a:pt x="17964" y="5430"/>
                </a:lnTo>
                <a:lnTo>
                  <a:pt x="18005" y="5370"/>
                </a:lnTo>
                <a:lnTo>
                  <a:pt x="18045" y="5340"/>
                </a:lnTo>
                <a:lnTo>
                  <a:pt x="18083" y="5280"/>
                </a:lnTo>
                <a:lnTo>
                  <a:pt x="18119" y="5250"/>
                </a:lnTo>
                <a:lnTo>
                  <a:pt x="18153" y="5190"/>
                </a:lnTo>
                <a:lnTo>
                  <a:pt x="18185" y="5160"/>
                </a:lnTo>
                <a:lnTo>
                  <a:pt x="18214" y="5100"/>
                </a:lnTo>
                <a:lnTo>
                  <a:pt x="18242" y="5070"/>
                </a:lnTo>
                <a:lnTo>
                  <a:pt x="18267" y="5010"/>
                </a:lnTo>
                <a:lnTo>
                  <a:pt x="18289" y="4950"/>
                </a:lnTo>
                <a:lnTo>
                  <a:pt x="18309" y="4920"/>
                </a:lnTo>
                <a:lnTo>
                  <a:pt x="18339" y="4800"/>
                </a:lnTo>
                <a:lnTo>
                  <a:pt x="18358" y="4680"/>
                </a:lnTo>
                <a:lnTo>
                  <a:pt x="18363" y="4560"/>
                </a:lnTo>
                <a:lnTo>
                  <a:pt x="18360" y="4500"/>
                </a:lnTo>
                <a:lnTo>
                  <a:pt x="18354" y="4440"/>
                </a:lnTo>
                <a:lnTo>
                  <a:pt x="18344" y="4380"/>
                </a:lnTo>
                <a:lnTo>
                  <a:pt x="18330" y="4290"/>
                </a:lnTo>
                <a:lnTo>
                  <a:pt x="18312" y="4230"/>
                </a:lnTo>
                <a:lnTo>
                  <a:pt x="18290" y="4140"/>
                </a:lnTo>
                <a:lnTo>
                  <a:pt x="18263" y="4080"/>
                </a:lnTo>
                <a:lnTo>
                  <a:pt x="18228" y="3990"/>
                </a:lnTo>
                <a:lnTo>
                  <a:pt x="18186" y="3900"/>
                </a:lnTo>
                <a:lnTo>
                  <a:pt x="18139" y="3840"/>
                </a:lnTo>
                <a:lnTo>
                  <a:pt x="18086" y="3750"/>
                </a:lnTo>
                <a:lnTo>
                  <a:pt x="17966" y="3630"/>
                </a:lnTo>
                <a:lnTo>
                  <a:pt x="17825" y="3510"/>
                </a:lnTo>
                <a:lnTo>
                  <a:pt x="17666" y="3390"/>
                </a:lnTo>
                <a:lnTo>
                  <a:pt x="17491" y="3300"/>
                </a:lnTo>
                <a:lnTo>
                  <a:pt x="17397" y="3240"/>
                </a:lnTo>
                <a:lnTo>
                  <a:pt x="17299" y="3210"/>
                </a:lnTo>
                <a:lnTo>
                  <a:pt x="17198" y="3180"/>
                </a:lnTo>
                <a:lnTo>
                  <a:pt x="17094" y="3120"/>
                </a:lnTo>
                <a:lnTo>
                  <a:pt x="16875" y="3060"/>
                </a:lnTo>
                <a:lnTo>
                  <a:pt x="16645" y="3000"/>
                </a:lnTo>
                <a:lnTo>
                  <a:pt x="16405" y="2940"/>
                </a:lnTo>
                <a:lnTo>
                  <a:pt x="16155" y="2880"/>
                </a:lnTo>
                <a:lnTo>
                  <a:pt x="15636" y="2760"/>
                </a:lnTo>
                <a:lnTo>
                  <a:pt x="14686" y="2550"/>
                </a:lnTo>
                <a:lnTo>
                  <a:pt x="14549" y="2490"/>
                </a:lnTo>
                <a:lnTo>
                  <a:pt x="14275" y="2430"/>
                </a:lnTo>
                <a:lnTo>
                  <a:pt x="14139" y="2370"/>
                </a:lnTo>
                <a:lnTo>
                  <a:pt x="14003" y="2340"/>
                </a:lnTo>
                <a:lnTo>
                  <a:pt x="13868" y="2280"/>
                </a:lnTo>
                <a:lnTo>
                  <a:pt x="13734" y="2250"/>
                </a:lnTo>
                <a:lnTo>
                  <a:pt x="13470" y="2130"/>
                </a:lnTo>
                <a:lnTo>
                  <a:pt x="13340" y="2070"/>
                </a:lnTo>
                <a:lnTo>
                  <a:pt x="13212" y="2010"/>
                </a:lnTo>
                <a:lnTo>
                  <a:pt x="12961" y="1890"/>
                </a:lnTo>
                <a:lnTo>
                  <a:pt x="12839" y="1800"/>
                </a:lnTo>
                <a:lnTo>
                  <a:pt x="12719" y="1710"/>
                </a:lnTo>
                <a:lnTo>
                  <a:pt x="12602" y="1650"/>
                </a:lnTo>
                <a:lnTo>
                  <a:pt x="12487" y="1560"/>
                </a:lnTo>
                <a:lnTo>
                  <a:pt x="12375" y="1470"/>
                </a:lnTo>
                <a:lnTo>
                  <a:pt x="12266" y="1380"/>
                </a:lnTo>
                <a:lnTo>
                  <a:pt x="12161" y="1260"/>
                </a:lnTo>
                <a:lnTo>
                  <a:pt x="12058" y="1170"/>
                </a:lnTo>
                <a:lnTo>
                  <a:pt x="11959" y="1050"/>
                </a:lnTo>
                <a:lnTo>
                  <a:pt x="11864" y="930"/>
                </a:lnTo>
                <a:lnTo>
                  <a:pt x="11773" y="810"/>
                </a:lnTo>
                <a:lnTo>
                  <a:pt x="11685" y="690"/>
                </a:lnTo>
                <a:lnTo>
                  <a:pt x="11602" y="540"/>
                </a:lnTo>
                <a:lnTo>
                  <a:pt x="11505" y="390"/>
                </a:lnTo>
                <a:lnTo>
                  <a:pt x="11397" y="270"/>
                </a:lnTo>
                <a:lnTo>
                  <a:pt x="11281" y="120"/>
                </a:lnTo>
                <a:lnTo>
                  <a:pt x="11177" y="0"/>
                </a:lnTo>
                <a:close/>
              </a:path>
            </a:pathLst>
          </a:custGeom>
          <a:solidFill>
            <a:srgbClr val="6600CC"/>
          </a:solidFill>
          <a:ln>
            <a:noFill/>
          </a:ln>
        </p:spPr>
        <p:txBody>
          <a:bodyPr anchorCtr="0" anchor="t" bIns="45700" lIns="34275" spcFirstLastPara="1" rIns="34275" wrap="square" tIns="45700">
            <a:noAutofit/>
          </a:bodyPr>
          <a:lstStyle/>
          <a:p>
            <a:pPr indent="0" lvl="0" marL="0" marR="0" rtl="0" algn="l">
              <a:spcBef>
                <a:spcPts val="0"/>
              </a:spcBef>
              <a:spcAft>
                <a:spcPts val="0"/>
              </a:spcAft>
              <a:buNone/>
            </a:pPr>
            <a:r>
              <a:t/>
            </a:r>
            <a:endParaRPr sz="1086">
              <a:solidFill>
                <a:schemeClr val="dk1"/>
              </a:solidFill>
              <a:latin typeface="Calibri"/>
              <a:ea typeface="Calibri"/>
              <a:cs typeface="Calibri"/>
              <a:sym typeface="Calibri"/>
            </a:endParaRPr>
          </a:p>
        </p:txBody>
      </p:sp>
      <p:pic>
        <p:nvPicPr>
          <p:cNvPr descr="pattern-plus.png" id="322" name="Google Shape;322;p17"/>
          <p:cNvPicPr preferRelativeResize="0"/>
          <p:nvPr/>
        </p:nvPicPr>
        <p:blipFill rotWithShape="1">
          <a:blip r:embed="rId3">
            <a:alphaModFix amt="9617"/>
          </a:blip>
          <a:srcRect b="0" l="9610" r="0" t="1346"/>
          <a:stretch/>
        </p:blipFill>
        <p:spPr>
          <a:xfrm>
            <a:off x="0" y="0"/>
            <a:ext cx="3848510" cy="35519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2019-09-15T00:21:23Z</dcterms:created>
  <dc:creator>Admin</dc:creator>
</cp:coreProperties>
</file>