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19"/>
  </p:notesMasterIdLst>
  <p:sldIdLst>
    <p:sldId id="272" r:id="rId2"/>
    <p:sldId id="296" r:id="rId3"/>
    <p:sldId id="259" r:id="rId4"/>
    <p:sldId id="260" r:id="rId5"/>
    <p:sldId id="291" r:id="rId6"/>
    <p:sldId id="298" r:id="rId7"/>
    <p:sldId id="300" r:id="rId8"/>
    <p:sldId id="299" r:id="rId9"/>
    <p:sldId id="294" r:id="rId10"/>
    <p:sldId id="278" r:id="rId11"/>
    <p:sldId id="281" r:id="rId12"/>
    <p:sldId id="301" r:id="rId13"/>
    <p:sldId id="302" r:id="rId14"/>
    <p:sldId id="303" r:id="rId15"/>
    <p:sldId id="266" r:id="rId16"/>
    <p:sldId id="293" r:id="rId17"/>
    <p:sldId id="287"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CC"/>
    <a:srgbClr val="EA7322"/>
    <a:srgbClr val="2F10E6"/>
    <a:srgbClr val="F3031A"/>
    <a:srgbClr val="FFAFA7"/>
    <a:srgbClr val="FAA0E2"/>
    <a:srgbClr val="E9D2EA"/>
    <a:srgbClr val="C3EFF9"/>
    <a:srgbClr val="F5E8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95" autoAdjust="0"/>
    <p:restoredTop sz="94660"/>
  </p:normalViewPr>
  <p:slideViewPr>
    <p:cSldViewPr snapToGrid="0">
      <p:cViewPr varScale="1">
        <p:scale>
          <a:sx n="83" d="100"/>
          <a:sy n="83" d="100"/>
        </p:scale>
        <p:origin x="878"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10.png"/></Relationships>
</file>

<file path=ppt/diagrams/_rels/data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4" Type="http://schemas.openxmlformats.org/officeDocument/2006/relationships/hyperlink" Target="https://pixabay.com/en/letter-alphabet-lower-case-1181224/" TargetMode="External"/></Relationships>
</file>

<file path=ppt/diagrams/_rels/drawing1.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4" Type="http://schemas.openxmlformats.org/officeDocument/2006/relationships/hyperlink" Target="https://pixabay.com/en/letter-alphabet-lower-case-1181224/"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B7187E-4966-4984-ADDD-EBE8C19BC22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CA"/>
        </a:p>
      </dgm:t>
    </dgm:pt>
    <dgm:pt modelId="{461E6E5F-F89F-42F2-9AEA-A435FC6F34CA}">
      <dgm:prSet phldrT="[Text]"/>
      <dgm:spPr>
        <a:solidFill>
          <a:srgbClr val="FF0000"/>
        </a:solidFill>
      </dgm:spPr>
      <dgm:t>
        <a:bodyPr/>
        <a:lstStyle/>
        <a:p>
          <a:pPr algn="l"/>
          <a:r>
            <a:rPr lang="en-CA" b="1" dirty="0"/>
            <a:t>Maintain reports to satisfy regulators and to make good business decisions</a:t>
          </a:r>
        </a:p>
      </dgm:t>
    </dgm:pt>
    <dgm:pt modelId="{150E8110-D94A-486A-9C75-1BC46672FFDD}" type="parTrans" cxnId="{BB15D8AD-7C73-47F3-A426-308BBA2EAF84}">
      <dgm:prSet/>
      <dgm:spPr/>
      <dgm:t>
        <a:bodyPr/>
        <a:lstStyle/>
        <a:p>
          <a:endParaRPr lang="en-CA"/>
        </a:p>
      </dgm:t>
    </dgm:pt>
    <dgm:pt modelId="{AE833A3A-7932-4433-9C55-721818D0686F}" type="sibTrans" cxnId="{BB15D8AD-7C73-47F3-A426-308BBA2EAF84}">
      <dgm:prSet/>
      <dgm:spPr/>
      <dgm:t>
        <a:bodyPr/>
        <a:lstStyle/>
        <a:p>
          <a:endParaRPr lang="en-CA"/>
        </a:p>
      </dgm:t>
    </dgm:pt>
    <dgm:pt modelId="{44D9946A-4F6F-40BD-9440-F5B99EC64510}">
      <dgm:prSet phldrT="[Text]"/>
      <dgm:spPr>
        <a:solidFill>
          <a:schemeClr val="accent2">
            <a:lumMod val="50000"/>
          </a:schemeClr>
        </a:solidFill>
      </dgm:spPr>
      <dgm:t>
        <a:bodyPr/>
        <a:lstStyle/>
        <a:p>
          <a:pPr algn="l"/>
          <a:r>
            <a:rPr lang="en-CA" b="1" dirty="0"/>
            <a:t>Mitigate reputational and profit loss by managing risk </a:t>
          </a:r>
        </a:p>
      </dgm:t>
    </dgm:pt>
    <dgm:pt modelId="{F18C4B4A-F31A-4C1F-B41A-BDDDAEE17CCB}" type="parTrans" cxnId="{D1F9FF88-E167-4A5E-9F7A-F31823920F6B}">
      <dgm:prSet/>
      <dgm:spPr/>
      <dgm:t>
        <a:bodyPr/>
        <a:lstStyle/>
        <a:p>
          <a:endParaRPr lang="en-CA"/>
        </a:p>
      </dgm:t>
    </dgm:pt>
    <dgm:pt modelId="{29AE3214-D800-4F54-AE9A-B7E8A96F8110}" type="sibTrans" cxnId="{D1F9FF88-E167-4A5E-9F7A-F31823920F6B}">
      <dgm:prSet/>
      <dgm:spPr/>
      <dgm:t>
        <a:bodyPr/>
        <a:lstStyle/>
        <a:p>
          <a:endParaRPr lang="en-CA"/>
        </a:p>
      </dgm:t>
    </dgm:pt>
    <dgm:pt modelId="{61CC6664-F380-4911-A603-0B4B7BFBA371}">
      <dgm:prSet phldrT="[Text]"/>
      <dgm:spPr>
        <a:solidFill>
          <a:srgbClr val="00B050"/>
        </a:solidFill>
      </dgm:spPr>
      <dgm:t>
        <a:bodyPr/>
        <a:lstStyle/>
        <a:p>
          <a:pPr algn="l"/>
          <a:r>
            <a:rPr lang="en-CA" b="1" dirty="0"/>
            <a:t>Deliver strategic projects on time and on budget</a:t>
          </a:r>
        </a:p>
      </dgm:t>
    </dgm:pt>
    <dgm:pt modelId="{68EC9753-3A0B-40C5-A9C1-66C7ECD70EEA}" type="parTrans" cxnId="{285F6C2B-77F0-4461-8C8B-F1CF578988FA}">
      <dgm:prSet/>
      <dgm:spPr/>
      <dgm:t>
        <a:bodyPr/>
        <a:lstStyle/>
        <a:p>
          <a:endParaRPr lang="en-CA"/>
        </a:p>
      </dgm:t>
    </dgm:pt>
    <dgm:pt modelId="{F833A44E-45C0-45E8-A95C-D27E5707A3C3}" type="sibTrans" cxnId="{285F6C2B-77F0-4461-8C8B-F1CF578988FA}">
      <dgm:prSet/>
      <dgm:spPr/>
      <dgm:t>
        <a:bodyPr/>
        <a:lstStyle/>
        <a:p>
          <a:endParaRPr lang="en-CA"/>
        </a:p>
      </dgm:t>
    </dgm:pt>
    <dgm:pt modelId="{8B8F9BB2-11B0-4C09-80ED-74493F4872BF}">
      <dgm:prSet phldrT="[Text]"/>
      <dgm:spPr>
        <a:solidFill>
          <a:schemeClr val="accent6">
            <a:lumMod val="50000"/>
          </a:schemeClr>
        </a:solidFill>
      </dgm:spPr>
      <dgm:t>
        <a:bodyPr/>
        <a:lstStyle/>
        <a:p>
          <a:pPr algn="l"/>
          <a:r>
            <a:rPr lang="en-CA" b="1" dirty="0"/>
            <a:t>Get a complete view of customers so strategic decision making is possible</a:t>
          </a:r>
        </a:p>
      </dgm:t>
    </dgm:pt>
    <dgm:pt modelId="{74F5064A-A30F-4C4B-AB0F-921DA9FD5EFA}" type="parTrans" cxnId="{1B44C653-6113-4025-A8ED-7B49F58B5BED}">
      <dgm:prSet/>
      <dgm:spPr/>
      <dgm:t>
        <a:bodyPr/>
        <a:lstStyle/>
        <a:p>
          <a:endParaRPr lang="en-CA"/>
        </a:p>
      </dgm:t>
    </dgm:pt>
    <dgm:pt modelId="{7C24C0A8-72E4-4397-81F4-0E204E6E044E}" type="sibTrans" cxnId="{1B44C653-6113-4025-A8ED-7B49F58B5BED}">
      <dgm:prSet/>
      <dgm:spPr/>
      <dgm:t>
        <a:bodyPr/>
        <a:lstStyle/>
        <a:p>
          <a:endParaRPr lang="en-CA"/>
        </a:p>
      </dgm:t>
    </dgm:pt>
    <dgm:pt modelId="{0DD5AE7B-C5B7-4726-A49E-E66E8E9C7D02}">
      <dgm:prSet phldrT="[Text]"/>
      <dgm:spPr>
        <a:solidFill>
          <a:srgbClr val="0070C0"/>
        </a:solidFill>
      </dgm:spPr>
      <dgm:t>
        <a:bodyPr/>
        <a:lstStyle/>
        <a:p>
          <a:pPr algn="l"/>
          <a:r>
            <a:rPr lang="en-CA" b="1" dirty="0"/>
            <a:t>Eliminate redundant data and processes to minimize maintenance costs</a:t>
          </a:r>
        </a:p>
      </dgm:t>
    </dgm:pt>
    <dgm:pt modelId="{9FCA60F0-6C78-4851-A1F0-C4371645B3B2}" type="parTrans" cxnId="{7B6C2CBD-46F8-41F2-81F1-9D9601C73F5D}">
      <dgm:prSet/>
      <dgm:spPr/>
      <dgm:t>
        <a:bodyPr/>
        <a:lstStyle/>
        <a:p>
          <a:endParaRPr lang="en-CA"/>
        </a:p>
      </dgm:t>
    </dgm:pt>
    <dgm:pt modelId="{7C6E7EC2-ABBE-4EEC-8BDB-C7366A37A90B}" type="sibTrans" cxnId="{7B6C2CBD-46F8-41F2-81F1-9D9601C73F5D}">
      <dgm:prSet/>
      <dgm:spPr/>
      <dgm:t>
        <a:bodyPr/>
        <a:lstStyle/>
        <a:p>
          <a:endParaRPr lang="en-CA"/>
        </a:p>
      </dgm:t>
    </dgm:pt>
    <dgm:pt modelId="{B44BAFDC-D5C9-431F-9285-C8B524FC37CF}" type="pres">
      <dgm:prSet presAssocID="{DCB7187E-4966-4984-ADDD-EBE8C19BC223}" presName="linearFlow" presStyleCnt="0">
        <dgm:presLayoutVars>
          <dgm:dir/>
          <dgm:resizeHandles val="exact"/>
        </dgm:presLayoutVars>
      </dgm:prSet>
      <dgm:spPr/>
    </dgm:pt>
    <dgm:pt modelId="{07FD17DC-E7A7-4D84-95E9-AD99C20DFE85}" type="pres">
      <dgm:prSet presAssocID="{461E6E5F-F89F-42F2-9AEA-A435FC6F34CA}" presName="composite" presStyleCnt="0"/>
      <dgm:spPr/>
    </dgm:pt>
    <dgm:pt modelId="{ABC42CD7-7EDB-4F8C-9543-C389E476774C}" type="pres">
      <dgm:prSet presAssocID="{461E6E5F-F89F-42F2-9AEA-A435FC6F34CA}" presName="imgShp" presStyleLbl="fgImgPlace1" presStyleIdx="0" presStyleCnt="5" custScaleX="50817" custScaleY="45070"/>
      <dgm:spPr>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dgm:spPr>
    </dgm:pt>
    <dgm:pt modelId="{3331E462-67AF-44CF-96CD-3619AB7B0147}" type="pres">
      <dgm:prSet presAssocID="{461E6E5F-F89F-42F2-9AEA-A435FC6F34CA}" presName="txShp" presStyleLbl="node1" presStyleIdx="0" presStyleCnt="5" custScaleX="122546" custScaleY="33553" custLinFactNeighborX="12754" custLinFactNeighborY="-520">
        <dgm:presLayoutVars>
          <dgm:bulletEnabled val="1"/>
        </dgm:presLayoutVars>
      </dgm:prSet>
      <dgm:spPr/>
    </dgm:pt>
    <dgm:pt modelId="{47D81890-7699-40E0-B180-290889E3AAEE}" type="pres">
      <dgm:prSet presAssocID="{AE833A3A-7932-4433-9C55-721818D0686F}" presName="spacing" presStyleCnt="0"/>
      <dgm:spPr/>
    </dgm:pt>
    <dgm:pt modelId="{E6D24FE8-D0DE-4D69-9A5D-5AF2F734873E}" type="pres">
      <dgm:prSet presAssocID="{44D9946A-4F6F-40BD-9440-F5B99EC64510}" presName="composite" presStyleCnt="0"/>
      <dgm:spPr/>
    </dgm:pt>
    <dgm:pt modelId="{ADA77305-D651-4A87-8F97-BAF225CC3DE9}" type="pres">
      <dgm:prSet presAssocID="{44D9946A-4F6F-40BD-9440-F5B99EC64510}" presName="imgShp" presStyleLbl="fgImgPlace1" presStyleIdx="1" presStyleCnt="5" custScaleX="50817" custScaleY="45070"/>
      <dgm:spPr>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dgm:spPr>
    </dgm:pt>
    <dgm:pt modelId="{E8463D02-5017-49DE-8E87-8EF7F686EE14}" type="pres">
      <dgm:prSet presAssocID="{44D9946A-4F6F-40BD-9440-F5B99EC64510}" presName="txShp" presStyleLbl="node1" presStyleIdx="1" presStyleCnt="5" custScaleX="122546" custScaleY="33553" custLinFactNeighborX="12754" custLinFactNeighborY="-520">
        <dgm:presLayoutVars>
          <dgm:bulletEnabled val="1"/>
        </dgm:presLayoutVars>
      </dgm:prSet>
      <dgm:spPr/>
    </dgm:pt>
    <dgm:pt modelId="{6C90D16B-8651-4369-B68A-35F6690A114A}" type="pres">
      <dgm:prSet presAssocID="{29AE3214-D800-4F54-AE9A-B7E8A96F8110}" presName="spacing" presStyleCnt="0"/>
      <dgm:spPr/>
    </dgm:pt>
    <dgm:pt modelId="{CDB51591-5DDF-4807-A907-69B5FE44AC1C}" type="pres">
      <dgm:prSet presAssocID="{61CC6664-F380-4911-A603-0B4B7BFBA371}" presName="composite" presStyleCnt="0"/>
      <dgm:spPr/>
    </dgm:pt>
    <dgm:pt modelId="{77E56AE0-9B5B-4435-B8AC-511DBCC9857E}" type="pres">
      <dgm:prSet presAssocID="{61CC6664-F380-4911-A603-0B4B7BFBA371}" presName="imgShp" presStyleLbl="fgImgPlace1" presStyleIdx="2" presStyleCnt="5" custScaleX="50817" custScaleY="45070"/>
      <dgm:spPr>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dgm:spPr>
    </dgm:pt>
    <dgm:pt modelId="{36EDE38F-E986-4D23-9DE8-B09779ED0FAA}" type="pres">
      <dgm:prSet presAssocID="{61CC6664-F380-4911-A603-0B4B7BFBA371}" presName="txShp" presStyleLbl="node1" presStyleIdx="2" presStyleCnt="5" custScaleX="122546" custScaleY="33553" custLinFactNeighborX="12754" custLinFactNeighborY="-520">
        <dgm:presLayoutVars>
          <dgm:bulletEnabled val="1"/>
        </dgm:presLayoutVars>
      </dgm:prSet>
      <dgm:spPr/>
    </dgm:pt>
    <dgm:pt modelId="{0B9D4E24-DC5E-42F1-9DA9-8A6CD711CD51}" type="pres">
      <dgm:prSet presAssocID="{F833A44E-45C0-45E8-A95C-D27E5707A3C3}" presName="spacing" presStyleCnt="0"/>
      <dgm:spPr/>
    </dgm:pt>
    <dgm:pt modelId="{9B075127-CD19-4F10-8E63-F84592AA184B}" type="pres">
      <dgm:prSet presAssocID="{8B8F9BB2-11B0-4C09-80ED-74493F4872BF}" presName="composite" presStyleCnt="0"/>
      <dgm:spPr/>
    </dgm:pt>
    <dgm:pt modelId="{9FC504B8-B5B0-464F-97F3-72E7DCE66897}" type="pres">
      <dgm:prSet presAssocID="{8B8F9BB2-11B0-4C09-80ED-74493F4872BF}" presName="imgShp" presStyleLbl="fgImgPlace1" presStyleIdx="3" presStyleCnt="5" custScaleX="50817" custScaleY="45070"/>
      <dgm:spPr>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dgm:spPr>
    </dgm:pt>
    <dgm:pt modelId="{82CBEF84-9061-4E5F-8F54-EABB4209D697}" type="pres">
      <dgm:prSet presAssocID="{8B8F9BB2-11B0-4C09-80ED-74493F4872BF}" presName="txShp" presStyleLbl="node1" presStyleIdx="3" presStyleCnt="5" custScaleX="122546" custScaleY="33553" custLinFactNeighborX="12754" custLinFactNeighborY="-520">
        <dgm:presLayoutVars>
          <dgm:bulletEnabled val="1"/>
        </dgm:presLayoutVars>
      </dgm:prSet>
      <dgm:spPr/>
    </dgm:pt>
    <dgm:pt modelId="{5A2FEBE5-014F-4E24-A14B-BB9A69C91EB8}" type="pres">
      <dgm:prSet presAssocID="{7C24C0A8-72E4-4397-81F4-0E204E6E044E}" presName="spacing" presStyleCnt="0"/>
      <dgm:spPr/>
    </dgm:pt>
    <dgm:pt modelId="{8E7E3347-E1DC-4710-92B4-9367ACAAED2B}" type="pres">
      <dgm:prSet presAssocID="{0DD5AE7B-C5B7-4726-A49E-E66E8E9C7D02}" presName="composite" presStyleCnt="0"/>
      <dgm:spPr/>
    </dgm:pt>
    <dgm:pt modelId="{0AC6DF13-6C77-428F-8811-EC30CA1AA7E6}" type="pres">
      <dgm:prSet presAssocID="{0DD5AE7B-C5B7-4726-A49E-E66E8E9C7D02}" presName="imgShp" presStyleLbl="fgImgPlace1" presStyleIdx="4" presStyleCnt="5" custScaleX="50817" custScaleY="45070"/>
      <dgm:spPr>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dgm:spPr>
    </dgm:pt>
    <dgm:pt modelId="{0843CB8E-EDE8-422B-8120-7F2F43D9B76A}" type="pres">
      <dgm:prSet presAssocID="{0DD5AE7B-C5B7-4726-A49E-E66E8E9C7D02}" presName="txShp" presStyleLbl="node1" presStyleIdx="4" presStyleCnt="5" custScaleX="122546" custScaleY="33553" custLinFactNeighborX="12754" custLinFactNeighborY="-520">
        <dgm:presLayoutVars>
          <dgm:bulletEnabled val="1"/>
        </dgm:presLayoutVars>
      </dgm:prSet>
      <dgm:spPr/>
    </dgm:pt>
  </dgm:ptLst>
  <dgm:cxnLst>
    <dgm:cxn modelId="{B9038A26-594D-4C24-8C8F-6144BFA2396B}" type="presOf" srcId="{DCB7187E-4966-4984-ADDD-EBE8C19BC223}" destId="{B44BAFDC-D5C9-431F-9285-C8B524FC37CF}" srcOrd="0" destOrd="0" presId="urn:microsoft.com/office/officeart/2005/8/layout/vList3"/>
    <dgm:cxn modelId="{285F6C2B-77F0-4461-8C8B-F1CF578988FA}" srcId="{DCB7187E-4966-4984-ADDD-EBE8C19BC223}" destId="{61CC6664-F380-4911-A603-0B4B7BFBA371}" srcOrd="2" destOrd="0" parTransId="{68EC9753-3A0B-40C5-A9C1-66C7ECD70EEA}" sibTransId="{F833A44E-45C0-45E8-A95C-D27E5707A3C3}"/>
    <dgm:cxn modelId="{D698D041-72B6-44AA-A64B-F7E179C53B44}" type="presOf" srcId="{0DD5AE7B-C5B7-4726-A49E-E66E8E9C7D02}" destId="{0843CB8E-EDE8-422B-8120-7F2F43D9B76A}" srcOrd="0" destOrd="0" presId="urn:microsoft.com/office/officeart/2005/8/layout/vList3"/>
    <dgm:cxn modelId="{D2F78B63-8060-44A2-8E62-AC221C1B8D40}" type="presOf" srcId="{8B8F9BB2-11B0-4C09-80ED-74493F4872BF}" destId="{82CBEF84-9061-4E5F-8F54-EABB4209D697}" srcOrd="0" destOrd="0" presId="urn:microsoft.com/office/officeart/2005/8/layout/vList3"/>
    <dgm:cxn modelId="{2469F769-BAF9-4DFA-8E26-33B28833BC38}" type="presOf" srcId="{61CC6664-F380-4911-A603-0B4B7BFBA371}" destId="{36EDE38F-E986-4D23-9DE8-B09779ED0FAA}" srcOrd="0" destOrd="0" presId="urn:microsoft.com/office/officeart/2005/8/layout/vList3"/>
    <dgm:cxn modelId="{F79EAA52-B33C-48A5-BA32-CAE8DE4C84D3}" type="presOf" srcId="{461E6E5F-F89F-42F2-9AEA-A435FC6F34CA}" destId="{3331E462-67AF-44CF-96CD-3619AB7B0147}" srcOrd="0" destOrd="0" presId="urn:microsoft.com/office/officeart/2005/8/layout/vList3"/>
    <dgm:cxn modelId="{1B44C653-6113-4025-A8ED-7B49F58B5BED}" srcId="{DCB7187E-4966-4984-ADDD-EBE8C19BC223}" destId="{8B8F9BB2-11B0-4C09-80ED-74493F4872BF}" srcOrd="3" destOrd="0" parTransId="{74F5064A-A30F-4C4B-AB0F-921DA9FD5EFA}" sibTransId="{7C24C0A8-72E4-4397-81F4-0E204E6E044E}"/>
    <dgm:cxn modelId="{D1F9FF88-E167-4A5E-9F7A-F31823920F6B}" srcId="{DCB7187E-4966-4984-ADDD-EBE8C19BC223}" destId="{44D9946A-4F6F-40BD-9440-F5B99EC64510}" srcOrd="1" destOrd="0" parTransId="{F18C4B4A-F31A-4C1F-B41A-BDDDAEE17CCB}" sibTransId="{29AE3214-D800-4F54-AE9A-B7E8A96F8110}"/>
    <dgm:cxn modelId="{BB15D8AD-7C73-47F3-A426-308BBA2EAF84}" srcId="{DCB7187E-4966-4984-ADDD-EBE8C19BC223}" destId="{461E6E5F-F89F-42F2-9AEA-A435FC6F34CA}" srcOrd="0" destOrd="0" parTransId="{150E8110-D94A-486A-9C75-1BC46672FFDD}" sibTransId="{AE833A3A-7932-4433-9C55-721818D0686F}"/>
    <dgm:cxn modelId="{7B6C2CBD-46F8-41F2-81F1-9D9601C73F5D}" srcId="{DCB7187E-4966-4984-ADDD-EBE8C19BC223}" destId="{0DD5AE7B-C5B7-4726-A49E-E66E8E9C7D02}" srcOrd="4" destOrd="0" parTransId="{9FCA60F0-6C78-4851-A1F0-C4371645B3B2}" sibTransId="{7C6E7EC2-ABBE-4EEC-8BDB-C7366A37A90B}"/>
    <dgm:cxn modelId="{A536ADEF-EE5E-440F-B828-7ED3175035B5}" type="presOf" srcId="{44D9946A-4F6F-40BD-9440-F5B99EC64510}" destId="{E8463D02-5017-49DE-8E87-8EF7F686EE14}" srcOrd="0" destOrd="0" presId="urn:microsoft.com/office/officeart/2005/8/layout/vList3"/>
    <dgm:cxn modelId="{21139680-5465-4757-A659-DC257BD4DFD3}" type="presParOf" srcId="{B44BAFDC-D5C9-431F-9285-C8B524FC37CF}" destId="{07FD17DC-E7A7-4D84-95E9-AD99C20DFE85}" srcOrd="0" destOrd="0" presId="urn:microsoft.com/office/officeart/2005/8/layout/vList3"/>
    <dgm:cxn modelId="{3C0F4C9C-964A-4648-96AD-CE0328B99EC6}" type="presParOf" srcId="{07FD17DC-E7A7-4D84-95E9-AD99C20DFE85}" destId="{ABC42CD7-7EDB-4F8C-9543-C389E476774C}" srcOrd="0" destOrd="0" presId="urn:microsoft.com/office/officeart/2005/8/layout/vList3"/>
    <dgm:cxn modelId="{7684591B-F2FF-4946-8229-5971F1B33478}" type="presParOf" srcId="{07FD17DC-E7A7-4D84-95E9-AD99C20DFE85}" destId="{3331E462-67AF-44CF-96CD-3619AB7B0147}" srcOrd="1" destOrd="0" presId="urn:microsoft.com/office/officeart/2005/8/layout/vList3"/>
    <dgm:cxn modelId="{5E8631E4-6C68-4374-9B6C-F6AF2055EFBF}" type="presParOf" srcId="{B44BAFDC-D5C9-431F-9285-C8B524FC37CF}" destId="{47D81890-7699-40E0-B180-290889E3AAEE}" srcOrd="1" destOrd="0" presId="urn:microsoft.com/office/officeart/2005/8/layout/vList3"/>
    <dgm:cxn modelId="{3423A7E1-A2DE-4806-805E-21C3E34B44C2}" type="presParOf" srcId="{B44BAFDC-D5C9-431F-9285-C8B524FC37CF}" destId="{E6D24FE8-D0DE-4D69-9A5D-5AF2F734873E}" srcOrd="2" destOrd="0" presId="urn:microsoft.com/office/officeart/2005/8/layout/vList3"/>
    <dgm:cxn modelId="{C748C3A3-A557-4E22-897A-3172CB6C42C5}" type="presParOf" srcId="{E6D24FE8-D0DE-4D69-9A5D-5AF2F734873E}" destId="{ADA77305-D651-4A87-8F97-BAF225CC3DE9}" srcOrd="0" destOrd="0" presId="urn:microsoft.com/office/officeart/2005/8/layout/vList3"/>
    <dgm:cxn modelId="{9A1950B8-2320-4F81-BAEA-506C73E6769E}" type="presParOf" srcId="{E6D24FE8-D0DE-4D69-9A5D-5AF2F734873E}" destId="{E8463D02-5017-49DE-8E87-8EF7F686EE14}" srcOrd="1" destOrd="0" presId="urn:microsoft.com/office/officeart/2005/8/layout/vList3"/>
    <dgm:cxn modelId="{9BCC8F86-8D1F-4396-B70F-31791453A926}" type="presParOf" srcId="{B44BAFDC-D5C9-431F-9285-C8B524FC37CF}" destId="{6C90D16B-8651-4369-B68A-35F6690A114A}" srcOrd="3" destOrd="0" presId="urn:microsoft.com/office/officeart/2005/8/layout/vList3"/>
    <dgm:cxn modelId="{48BBC8C6-2251-4B2C-8327-5274B2499B41}" type="presParOf" srcId="{B44BAFDC-D5C9-431F-9285-C8B524FC37CF}" destId="{CDB51591-5DDF-4807-A907-69B5FE44AC1C}" srcOrd="4" destOrd="0" presId="urn:microsoft.com/office/officeart/2005/8/layout/vList3"/>
    <dgm:cxn modelId="{A14815B0-9F0E-4CFC-A101-FAE1C72E1917}" type="presParOf" srcId="{CDB51591-5DDF-4807-A907-69B5FE44AC1C}" destId="{77E56AE0-9B5B-4435-B8AC-511DBCC9857E}" srcOrd="0" destOrd="0" presId="urn:microsoft.com/office/officeart/2005/8/layout/vList3"/>
    <dgm:cxn modelId="{7CE5DC81-446F-4A7C-960D-7643EF61CEB3}" type="presParOf" srcId="{CDB51591-5DDF-4807-A907-69B5FE44AC1C}" destId="{36EDE38F-E986-4D23-9DE8-B09779ED0FAA}" srcOrd="1" destOrd="0" presId="urn:microsoft.com/office/officeart/2005/8/layout/vList3"/>
    <dgm:cxn modelId="{0BB52C33-FFD9-4829-B2E9-86C32857652E}" type="presParOf" srcId="{B44BAFDC-D5C9-431F-9285-C8B524FC37CF}" destId="{0B9D4E24-DC5E-42F1-9DA9-8A6CD711CD51}" srcOrd="5" destOrd="0" presId="urn:microsoft.com/office/officeart/2005/8/layout/vList3"/>
    <dgm:cxn modelId="{D024C584-E870-4BA8-96EB-A8A87F350434}" type="presParOf" srcId="{B44BAFDC-D5C9-431F-9285-C8B524FC37CF}" destId="{9B075127-CD19-4F10-8E63-F84592AA184B}" srcOrd="6" destOrd="0" presId="urn:microsoft.com/office/officeart/2005/8/layout/vList3"/>
    <dgm:cxn modelId="{23F2BF3F-041C-45BD-94F0-3B6E01FC897A}" type="presParOf" srcId="{9B075127-CD19-4F10-8E63-F84592AA184B}" destId="{9FC504B8-B5B0-464F-97F3-72E7DCE66897}" srcOrd="0" destOrd="0" presId="urn:microsoft.com/office/officeart/2005/8/layout/vList3"/>
    <dgm:cxn modelId="{08AD2CA4-AB28-4A28-ABA8-17787671D8EF}" type="presParOf" srcId="{9B075127-CD19-4F10-8E63-F84592AA184B}" destId="{82CBEF84-9061-4E5F-8F54-EABB4209D697}" srcOrd="1" destOrd="0" presId="urn:microsoft.com/office/officeart/2005/8/layout/vList3"/>
    <dgm:cxn modelId="{924AEE7A-D04D-401F-8DF8-28C5C4BF2D1C}" type="presParOf" srcId="{B44BAFDC-D5C9-431F-9285-C8B524FC37CF}" destId="{5A2FEBE5-014F-4E24-A14B-BB9A69C91EB8}" srcOrd="7" destOrd="0" presId="urn:microsoft.com/office/officeart/2005/8/layout/vList3"/>
    <dgm:cxn modelId="{AA028309-266D-4351-A28E-501D444E4ACC}" type="presParOf" srcId="{B44BAFDC-D5C9-431F-9285-C8B524FC37CF}" destId="{8E7E3347-E1DC-4710-92B4-9367ACAAED2B}" srcOrd="8" destOrd="0" presId="urn:microsoft.com/office/officeart/2005/8/layout/vList3"/>
    <dgm:cxn modelId="{8F462920-C90D-4563-8D06-9B0EFADD4757}" type="presParOf" srcId="{8E7E3347-E1DC-4710-92B4-9367ACAAED2B}" destId="{0AC6DF13-6C77-428F-8811-EC30CA1AA7E6}" srcOrd="0" destOrd="0" presId="urn:microsoft.com/office/officeart/2005/8/layout/vList3"/>
    <dgm:cxn modelId="{DDB2BA47-9580-4AAF-8515-F7BE9699128A}" type="presParOf" srcId="{8E7E3347-E1DC-4710-92B4-9367ACAAED2B}" destId="{0843CB8E-EDE8-422B-8120-7F2F43D9B76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733001-88A6-407D-848B-070C14F71146}"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CA"/>
        </a:p>
      </dgm:t>
    </dgm:pt>
    <dgm:pt modelId="{06E03FA7-5680-4A73-A4F7-773489E03A17}">
      <dgm:prSet phldrT="[Text]"/>
      <dgm:spPr/>
      <dgm:t>
        <a:bodyPr/>
        <a:lstStyle/>
        <a:p>
          <a:r>
            <a:rPr lang="en-CA" dirty="0">
              <a:solidFill>
                <a:srgbClr val="002060"/>
              </a:solidFill>
              <a:latin typeface="Arial Black" panose="020B0A04020102020204" pitchFamily="34" charset="0"/>
            </a:rPr>
            <a:t>Data Management Problems</a:t>
          </a:r>
        </a:p>
      </dgm:t>
    </dgm:pt>
    <dgm:pt modelId="{48269BCC-C567-45B9-B930-C3F757C5CB63}" type="parTrans" cxnId="{4A91FABD-7DDE-436F-B22A-EE9B68D965B9}">
      <dgm:prSet/>
      <dgm:spPr/>
      <dgm:t>
        <a:bodyPr/>
        <a:lstStyle/>
        <a:p>
          <a:endParaRPr lang="en-CA"/>
        </a:p>
      </dgm:t>
    </dgm:pt>
    <dgm:pt modelId="{720E5260-6070-45AF-873F-F6FA39EAF0D5}" type="sibTrans" cxnId="{4A91FABD-7DDE-436F-B22A-EE9B68D965B9}">
      <dgm:prSet/>
      <dgm:spPr/>
      <dgm:t>
        <a:bodyPr/>
        <a:lstStyle/>
        <a:p>
          <a:endParaRPr lang="en-CA"/>
        </a:p>
      </dgm:t>
    </dgm:pt>
    <dgm:pt modelId="{9CA2177C-C393-4BE0-82CD-7B350693D305}">
      <dgm:prSet phldrT="[Text]" custT="1"/>
      <dgm:spPr>
        <a:solidFill>
          <a:srgbClr val="EA7322"/>
        </a:solidFill>
      </dgm:spPr>
      <dgm:t>
        <a:bodyPr/>
        <a:lstStyle/>
        <a:p>
          <a:r>
            <a:rPr lang="en-CA" sz="1700" dirty="0">
              <a:latin typeface="+mn-lt"/>
              <a:cs typeface="Arial" panose="020B0604020202020204" pitchFamily="34" charset="0"/>
            </a:rPr>
            <a:t>Creating accurate reports for regulators and executives</a:t>
          </a:r>
        </a:p>
      </dgm:t>
    </dgm:pt>
    <dgm:pt modelId="{A29D6900-471C-41BB-947E-681A225D1A73}" type="parTrans" cxnId="{0147D57F-17AF-47CC-99F7-1BDD7E534BC9}">
      <dgm:prSet/>
      <dgm:spPr/>
      <dgm:t>
        <a:bodyPr/>
        <a:lstStyle/>
        <a:p>
          <a:endParaRPr lang="en-CA"/>
        </a:p>
      </dgm:t>
    </dgm:pt>
    <dgm:pt modelId="{3652D875-32ED-4A38-814F-7BAC8839FC5A}" type="sibTrans" cxnId="{0147D57F-17AF-47CC-99F7-1BDD7E534BC9}">
      <dgm:prSet/>
      <dgm:spPr/>
      <dgm:t>
        <a:bodyPr/>
        <a:lstStyle/>
        <a:p>
          <a:endParaRPr lang="en-CA"/>
        </a:p>
      </dgm:t>
    </dgm:pt>
    <dgm:pt modelId="{D82DF3B0-6A41-408E-B985-E7387364BD8A}">
      <dgm:prSet phldrT="[Text]"/>
      <dgm:spPr/>
      <dgm:t>
        <a:bodyPr/>
        <a:lstStyle/>
        <a:p>
          <a:r>
            <a:rPr lang="en-CA" dirty="0">
              <a:solidFill>
                <a:srgbClr val="002060"/>
              </a:solidFill>
              <a:latin typeface="Arial Black" panose="020B0A04020102020204" pitchFamily="34" charset="0"/>
            </a:rPr>
            <a:t>Today’s Solutions</a:t>
          </a:r>
        </a:p>
      </dgm:t>
    </dgm:pt>
    <dgm:pt modelId="{A2A23148-68ED-45D5-BD51-C20B90AD0194}" type="parTrans" cxnId="{6143B3B8-81AE-4F54-B611-3FC13790FD17}">
      <dgm:prSet/>
      <dgm:spPr/>
      <dgm:t>
        <a:bodyPr/>
        <a:lstStyle/>
        <a:p>
          <a:endParaRPr lang="en-CA"/>
        </a:p>
      </dgm:t>
    </dgm:pt>
    <dgm:pt modelId="{87226679-E23B-4220-A145-DFAD1A3185A5}" type="sibTrans" cxnId="{6143B3B8-81AE-4F54-B611-3FC13790FD17}">
      <dgm:prSet/>
      <dgm:spPr/>
      <dgm:t>
        <a:bodyPr/>
        <a:lstStyle/>
        <a:p>
          <a:endParaRPr lang="en-CA"/>
        </a:p>
      </dgm:t>
    </dgm:pt>
    <dgm:pt modelId="{E5F73C54-1446-4E1A-96C0-767A684A35A2}">
      <dgm:prSet phldrT="[Text]" custT="1"/>
      <dgm:spPr>
        <a:solidFill>
          <a:schemeClr val="accent6">
            <a:lumMod val="75000"/>
          </a:schemeClr>
        </a:solidFill>
      </dgm:spPr>
      <dgm:t>
        <a:bodyPr/>
        <a:lstStyle/>
        <a:p>
          <a:pPr marL="171450" lvl="1" indent="0" algn="l" defTabSz="755650">
            <a:lnSpc>
              <a:spcPct val="90000"/>
            </a:lnSpc>
            <a:spcBef>
              <a:spcPct val="0"/>
            </a:spcBef>
            <a:spcAft>
              <a:spcPct val="15000"/>
            </a:spcAft>
          </a:pPr>
          <a:r>
            <a:rPr lang="en-CA" sz="1700" kern="1200" dirty="0">
              <a:solidFill>
                <a:prstClr val="white"/>
              </a:solidFill>
              <a:latin typeface="Calibri" panose="020F0502020204030204"/>
              <a:ea typeface="+mn-ea"/>
              <a:cs typeface="+mn-cs"/>
            </a:rPr>
            <a:t>There are </a:t>
          </a:r>
          <a:r>
            <a:rPr lang="en-CA" sz="1700" kern="1200" dirty="0"/>
            <a:t>several large vendors such as IBM, Informatica and Collibra in the market.  These vendors don’t cater to smaller organizations</a:t>
          </a:r>
        </a:p>
      </dgm:t>
    </dgm:pt>
    <dgm:pt modelId="{CC2359BC-905C-4635-9E4E-6F3B2DF7C838}" type="parTrans" cxnId="{9A0B783E-CBE1-45F5-BAA4-6F2D722F977E}">
      <dgm:prSet/>
      <dgm:spPr/>
      <dgm:t>
        <a:bodyPr/>
        <a:lstStyle/>
        <a:p>
          <a:endParaRPr lang="en-CA"/>
        </a:p>
      </dgm:t>
    </dgm:pt>
    <dgm:pt modelId="{DC4CE3AC-B9C4-4436-8419-1AE28DCF9E48}" type="sibTrans" cxnId="{9A0B783E-CBE1-45F5-BAA4-6F2D722F977E}">
      <dgm:prSet/>
      <dgm:spPr/>
      <dgm:t>
        <a:bodyPr/>
        <a:lstStyle/>
        <a:p>
          <a:endParaRPr lang="en-CA"/>
        </a:p>
      </dgm:t>
    </dgm:pt>
    <dgm:pt modelId="{9DD5CF93-94F9-471C-9316-548322EF9D1A}">
      <dgm:prSet phldrT="[Text]"/>
      <dgm:spPr/>
      <dgm:t>
        <a:bodyPr/>
        <a:lstStyle/>
        <a:p>
          <a:r>
            <a:rPr lang="en-CA" dirty="0">
              <a:solidFill>
                <a:srgbClr val="002060"/>
              </a:solidFill>
              <a:latin typeface="Arial Black" panose="020B0A04020102020204" pitchFamily="34" charset="0"/>
            </a:rPr>
            <a:t>Our Solution</a:t>
          </a:r>
        </a:p>
      </dgm:t>
    </dgm:pt>
    <dgm:pt modelId="{8EA665C6-94EE-4BFE-93FD-5ACEAFC49474}" type="parTrans" cxnId="{40B736D9-6A88-47DB-B24F-55B4A92C20B3}">
      <dgm:prSet/>
      <dgm:spPr/>
      <dgm:t>
        <a:bodyPr/>
        <a:lstStyle/>
        <a:p>
          <a:endParaRPr lang="en-CA"/>
        </a:p>
      </dgm:t>
    </dgm:pt>
    <dgm:pt modelId="{A0AB4466-11F8-4FF6-BEFF-0692D06C6CE9}" type="sibTrans" cxnId="{40B736D9-6A88-47DB-B24F-55B4A92C20B3}">
      <dgm:prSet/>
      <dgm:spPr/>
      <dgm:t>
        <a:bodyPr/>
        <a:lstStyle/>
        <a:p>
          <a:endParaRPr lang="en-CA"/>
        </a:p>
      </dgm:t>
    </dgm:pt>
    <dgm:pt modelId="{493042F1-3794-41E1-9384-8961C6A17E47}">
      <dgm:prSet phldrT="[Text]" custT="1"/>
      <dgm:spPr/>
      <dgm:t>
        <a:bodyPr/>
        <a:lstStyle/>
        <a:p>
          <a:r>
            <a:rPr lang="en-CA" sz="1700" dirty="0"/>
            <a:t>Simple, business friendly design eliminating the need for costly training</a:t>
          </a:r>
        </a:p>
      </dgm:t>
    </dgm:pt>
    <dgm:pt modelId="{299FD4A5-C727-4082-A31E-6519F5087B3D}" type="parTrans" cxnId="{3D2144B4-2BF8-4B98-AA30-7507092FEA6C}">
      <dgm:prSet/>
      <dgm:spPr/>
      <dgm:t>
        <a:bodyPr/>
        <a:lstStyle/>
        <a:p>
          <a:endParaRPr lang="en-CA"/>
        </a:p>
      </dgm:t>
    </dgm:pt>
    <dgm:pt modelId="{193057C9-B17E-4F39-9D30-A847660FA4D3}" type="sibTrans" cxnId="{3D2144B4-2BF8-4B98-AA30-7507092FEA6C}">
      <dgm:prSet/>
      <dgm:spPr/>
      <dgm:t>
        <a:bodyPr/>
        <a:lstStyle/>
        <a:p>
          <a:endParaRPr lang="en-CA"/>
        </a:p>
      </dgm:t>
    </dgm:pt>
    <dgm:pt modelId="{FC65A6AD-53D3-4477-95EE-DD0D699096D2}">
      <dgm:prSet phldrT="[Text]" custT="1"/>
      <dgm:spPr>
        <a:solidFill>
          <a:srgbClr val="EA7322"/>
        </a:solidFill>
      </dgm:spPr>
      <dgm:t>
        <a:bodyPr/>
        <a:lstStyle/>
        <a:p>
          <a:endParaRPr lang="en-CA" sz="1600" dirty="0"/>
        </a:p>
      </dgm:t>
    </dgm:pt>
    <dgm:pt modelId="{663234C9-6958-4462-9714-B1DD4C9E5162}" type="parTrans" cxnId="{3D123D18-D31D-4A62-BE74-FFFDC1453570}">
      <dgm:prSet/>
      <dgm:spPr/>
      <dgm:t>
        <a:bodyPr/>
        <a:lstStyle/>
        <a:p>
          <a:endParaRPr lang="en-CA"/>
        </a:p>
      </dgm:t>
    </dgm:pt>
    <dgm:pt modelId="{26AF83D3-EF9E-47DF-885F-E99E1D11C3D8}" type="sibTrans" cxnId="{3D123D18-D31D-4A62-BE74-FFFDC1453570}">
      <dgm:prSet/>
      <dgm:spPr/>
      <dgm:t>
        <a:bodyPr/>
        <a:lstStyle/>
        <a:p>
          <a:endParaRPr lang="en-CA"/>
        </a:p>
      </dgm:t>
    </dgm:pt>
    <dgm:pt modelId="{DE10AEFE-43EB-4AA4-8E5A-BC4B10830A23}">
      <dgm:prSet phldrT="[Text]" custT="1"/>
      <dgm:spPr>
        <a:solidFill>
          <a:srgbClr val="EA7322"/>
        </a:solidFill>
      </dgm:spPr>
      <dgm:t>
        <a:bodyPr/>
        <a:lstStyle/>
        <a:p>
          <a:r>
            <a:rPr lang="en-CA" sz="1700" dirty="0">
              <a:latin typeface="+mn-lt"/>
              <a:cs typeface="Arial" panose="020B0604020202020204" pitchFamily="34" charset="0"/>
            </a:rPr>
            <a:t>Identify sensitive data</a:t>
          </a:r>
        </a:p>
      </dgm:t>
    </dgm:pt>
    <dgm:pt modelId="{D253B5A2-E22A-4E5D-9CB5-0CECA398A9FD}" type="parTrans" cxnId="{FA9E9504-57C1-4006-9424-4DA4BDA7712A}">
      <dgm:prSet/>
      <dgm:spPr/>
      <dgm:t>
        <a:bodyPr/>
        <a:lstStyle/>
        <a:p>
          <a:endParaRPr lang="en-CA"/>
        </a:p>
      </dgm:t>
    </dgm:pt>
    <dgm:pt modelId="{B57100AC-4A0B-4420-B8DD-B677F6BDD73C}" type="sibTrans" cxnId="{FA9E9504-57C1-4006-9424-4DA4BDA7712A}">
      <dgm:prSet/>
      <dgm:spPr/>
      <dgm:t>
        <a:bodyPr/>
        <a:lstStyle/>
        <a:p>
          <a:endParaRPr lang="en-CA"/>
        </a:p>
      </dgm:t>
    </dgm:pt>
    <dgm:pt modelId="{DBE0BE10-B712-4A75-96B7-C2AFEE6E8AE8}">
      <dgm:prSet phldrT="[Text]" custT="1"/>
      <dgm:spPr>
        <a:solidFill>
          <a:srgbClr val="EA7322"/>
        </a:solidFill>
      </dgm:spPr>
      <dgm:t>
        <a:bodyPr/>
        <a:lstStyle/>
        <a:p>
          <a:r>
            <a:rPr lang="en-CA" sz="1700" dirty="0">
              <a:latin typeface="+mn-lt"/>
              <a:cs typeface="Arial" panose="020B0604020202020204" pitchFamily="34" charset="0"/>
            </a:rPr>
            <a:t>Maintain good quality data </a:t>
          </a:r>
        </a:p>
      </dgm:t>
    </dgm:pt>
    <dgm:pt modelId="{5B515D06-847A-4C3A-9B71-5ADB5D589587}" type="parTrans" cxnId="{F4D35A18-4272-4E4C-8CBB-45FBB6937C72}">
      <dgm:prSet/>
      <dgm:spPr/>
      <dgm:t>
        <a:bodyPr/>
        <a:lstStyle/>
        <a:p>
          <a:endParaRPr lang="en-CA"/>
        </a:p>
      </dgm:t>
    </dgm:pt>
    <dgm:pt modelId="{64A2DE71-827B-427B-A2FC-9A20C824305D}" type="sibTrans" cxnId="{F4D35A18-4272-4E4C-8CBB-45FBB6937C72}">
      <dgm:prSet/>
      <dgm:spPr/>
      <dgm:t>
        <a:bodyPr/>
        <a:lstStyle/>
        <a:p>
          <a:endParaRPr lang="en-CA"/>
        </a:p>
      </dgm:t>
    </dgm:pt>
    <dgm:pt modelId="{C7275291-9639-449E-A1D0-F00EB89125C1}">
      <dgm:prSet phldrT="[Text]" custT="1"/>
      <dgm:spPr>
        <a:solidFill>
          <a:srgbClr val="EA7322"/>
        </a:solidFill>
      </dgm:spPr>
      <dgm:t>
        <a:bodyPr/>
        <a:lstStyle/>
        <a:p>
          <a:r>
            <a:rPr lang="en-CA" sz="1700" dirty="0">
              <a:latin typeface="+mn-lt"/>
              <a:cs typeface="Arial" panose="020B0604020202020204" pitchFamily="34" charset="0"/>
            </a:rPr>
            <a:t>Get 360º view of customer data or product related data to enable strategic decisions</a:t>
          </a:r>
        </a:p>
      </dgm:t>
    </dgm:pt>
    <dgm:pt modelId="{EA4F2353-9552-46CF-856C-4C9F4D61DB11}" type="parTrans" cxnId="{B761BF07-88B1-4AC1-A2BB-D9F8BF92E954}">
      <dgm:prSet/>
      <dgm:spPr/>
      <dgm:t>
        <a:bodyPr/>
        <a:lstStyle/>
        <a:p>
          <a:endParaRPr lang="en-CA"/>
        </a:p>
      </dgm:t>
    </dgm:pt>
    <dgm:pt modelId="{95B66E77-6DFC-49A3-A802-CAB3A5963D54}" type="sibTrans" cxnId="{B761BF07-88B1-4AC1-A2BB-D9F8BF92E954}">
      <dgm:prSet/>
      <dgm:spPr/>
      <dgm:t>
        <a:bodyPr/>
        <a:lstStyle/>
        <a:p>
          <a:endParaRPr lang="en-CA"/>
        </a:p>
      </dgm:t>
    </dgm:pt>
    <dgm:pt modelId="{5CEB642F-BE4F-4C06-AB53-CB6FE9234EEA}">
      <dgm:prSet phldrT="[Text]" custT="1"/>
      <dgm:spPr>
        <a:solidFill>
          <a:srgbClr val="EA7322"/>
        </a:solidFill>
      </dgm:spPr>
      <dgm:t>
        <a:bodyPr/>
        <a:lstStyle/>
        <a:p>
          <a:r>
            <a:rPr lang="en-CA" sz="1700" dirty="0">
              <a:latin typeface="+mn-lt"/>
              <a:cs typeface="Arial" panose="020B0604020202020204" pitchFamily="34" charset="0"/>
            </a:rPr>
            <a:t>Deliver integration projects on time </a:t>
          </a:r>
        </a:p>
      </dgm:t>
    </dgm:pt>
    <dgm:pt modelId="{99CA4BFE-BE18-4E28-B753-AD263F72A9CB}" type="parTrans" cxnId="{7B11A4AF-F1CB-4EAC-B58E-3AE66D3E5944}">
      <dgm:prSet/>
      <dgm:spPr/>
      <dgm:t>
        <a:bodyPr/>
        <a:lstStyle/>
        <a:p>
          <a:endParaRPr lang="en-CA"/>
        </a:p>
      </dgm:t>
    </dgm:pt>
    <dgm:pt modelId="{1B6702B4-313D-4E80-89D7-F09C83DFAE10}" type="sibTrans" cxnId="{7B11A4AF-F1CB-4EAC-B58E-3AE66D3E5944}">
      <dgm:prSet/>
      <dgm:spPr/>
      <dgm:t>
        <a:bodyPr/>
        <a:lstStyle/>
        <a:p>
          <a:endParaRPr lang="en-CA"/>
        </a:p>
      </dgm:t>
    </dgm:pt>
    <dgm:pt modelId="{6AF7E792-14D1-4617-81AA-8474FCCEDF1B}">
      <dgm:prSet phldrT="[Text]" custT="1"/>
      <dgm:spPr>
        <a:solidFill>
          <a:srgbClr val="EA7322"/>
        </a:solidFill>
      </dgm:spPr>
      <dgm:t>
        <a:bodyPr/>
        <a:lstStyle/>
        <a:p>
          <a:r>
            <a:rPr lang="en-CA" sz="1700" dirty="0"/>
            <a:t>Eliminate redundant data and processes to minimize maintenance costs</a:t>
          </a:r>
          <a:endParaRPr lang="en-CA" sz="1700" dirty="0">
            <a:latin typeface="+mn-lt"/>
            <a:cs typeface="Arial" panose="020B0604020202020204" pitchFamily="34" charset="0"/>
          </a:endParaRPr>
        </a:p>
      </dgm:t>
    </dgm:pt>
    <dgm:pt modelId="{6250BE6A-BC9A-4D62-A237-85E6DC2C83A1}" type="parTrans" cxnId="{CFE7FEB1-C869-4A73-8B17-748B28B0C72F}">
      <dgm:prSet/>
      <dgm:spPr/>
      <dgm:t>
        <a:bodyPr/>
        <a:lstStyle/>
        <a:p>
          <a:endParaRPr lang="en-CA"/>
        </a:p>
      </dgm:t>
    </dgm:pt>
    <dgm:pt modelId="{71D6DC65-D915-4541-ACA9-91A2F8EF9250}" type="sibTrans" cxnId="{CFE7FEB1-C869-4A73-8B17-748B28B0C72F}">
      <dgm:prSet/>
      <dgm:spPr/>
      <dgm:t>
        <a:bodyPr/>
        <a:lstStyle/>
        <a:p>
          <a:endParaRPr lang="en-CA"/>
        </a:p>
      </dgm:t>
    </dgm:pt>
    <dgm:pt modelId="{DD294AAD-716C-41A9-AD58-919E794366C6}">
      <dgm:prSet phldrT="[Text]" custT="1"/>
      <dgm:spPr>
        <a:solidFill>
          <a:srgbClr val="EA7322"/>
        </a:solidFill>
      </dgm:spPr>
      <dgm:t>
        <a:bodyPr/>
        <a:lstStyle/>
        <a:p>
          <a:endParaRPr lang="en-CA" sz="1700" dirty="0">
            <a:latin typeface="+mn-lt"/>
            <a:cs typeface="Arial" panose="020B0604020202020204" pitchFamily="34" charset="0"/>
          </a:endParaRPr>
        </a:p>
      </dgm:t>
    </dgm:pt>
    <dgm:pt modelId="{B56F221C-22D3-44B2-8B12-E77E8C8F9B0C}" type="parTrans" cxnId="{916920CB-A2C2-4AB0-934D-B9E545E87C89}">
      <dgm:prSet/>
      <dgm:spPr/>
      <dgm:t>
        <a:bodyPr/>
        <a:lstStyle/>
        <a:p>
          <a:endParaRPr lang="en-CA"/>
        </a:p>
      </dgm:t>
    </dgm:pt>
    <dgm:pt modelId="{451828C9-505E-4775-A3B8-C711A3A91207}" type="sibTrans" cxnId="{916920CB-A2C2-4AB0-934D-B9E545E87C89}">
      <dgm:prSet/>
      <dgm:spPr/>
      <dgm:t>
        <a:bodyPr/>
        <a:lstStyle/>
        <a:p>
          <a:endParaRPr lang="en-CA"/>
        </a:p>
      </dgm:t>
    </dgm:pt>
    <dgm:pt modelId="{D4E2A9E9-B9B6-431A-86D1-4C42B6FC0495}">
      <dgm:prSet phldrT="[Text]" custT="1"/>
      <dgm:spPr>
        <a:solidFill>
          <a:srgbClr val="EA7322"/>
        </a:solidFill>
      </dgm:spPr>
      <dgm:t>
        <a:bodyPr/>
        <a:lstStyle/>
        <a:p>
          <a:endParaRPr lang="en-CA" sz="1700" dirty="0">
            <a:latin typeface="+mn-lt"/>
            <a:cs typeface="Arial" panose="020B0604020202020204" pitchFamily="34" charset="0"/>
          </a:endParaRPr>
        </a:p>
      </dgm:t>
    </dgm:pt>
    <dgm:pt modelId="{57097D24-2A88-433D-86E7-D2FCD1C692E3}" type="parTrans" cxnId="{A96639B6-0C67-4EC5-B5F0-B9A5D5B21B3B}">
      <dgm:prSet/>
      <dgm:spPr/>
      <dgm:t>
        <a:bodyPr/>
        <a:lstStyle/>
        <a:p>
          <a:endParaRPr lang="en-CA"/>
        </a:p>
      </dgm:t>
    </dgm:pt>
    <dgm:pt modelId="{AE762011-C55C-46AD-915E-7EBF607BBBBB}" type="sibTrans" cxnId="{A96639B6-0C67-4EC5-B5F0-B9A5D5B21B3B}">
      <dgm:prSet/>
      <dgm:spPr/>
      <dgm:t>
        <a:bodyPr/>
        <a:lstStyle/>
        <a:p>
          <a:endParaRPr lang="en-CA"/>
        </a:p>
      </dgm:t>
    </dgm:pt>
    <dgm:pt modelId="{1FEA0546-B3DC-4BE6-81C2-1F8841962BE6}">
      <dgm:prSet phldrT="[Text]" custT="1"/>
      <dgm:spPr>
        <a:solidFill>
          <a:schemeClr val="accent6">
            <a:lumMod val="75000"/>
          </a:schemeClr>
        </a:solidFill>
      </dgm:spPr>
      <dgm:t>
        <a:bodyPr/>
        <a:lstStyle/>
        <a:p>
          <a:pPr marL="171450" lvl="1" indent="0" algn="l" defTabSz="755650">
            <a:lnSpc>
              <a:spcPct val="90000"/>
            </a:lnSpc>
            <a:spcBef>
              <a:spcPct val="0"/>
            </a:spcBef>
            <a:spcAft>
              <a:spcPct val="15000"/>
            </a:spcAft>
          </a:pPr>
          <a:endParaRPr lang="en-CA" sz="1700" kern="1200" dirty="0"/>
        </a:p>
      </dgm:t>
    </dgm:pt>
    <dgm:pt modelId="{89138EA8-84CD-4DAE-A441-AFAA597BD175}" type="parTrans" cxnId="{E4AD443F-5916-4018-99F7-76F27A0E6DA2}">
      <dgm:prSet/>
      <dgm:spPr/>
      <dgm:t>
        <a:bodyPr/>
        <a:lstStyle/>
        <a:p>
          <a:endParaRPr lang="en-CA"/>
        </a:p>
      </dgm:t>
    </dgm:pt>
    <dgm:pt modelId="{59C4545C-5F04-4546-B08C-247D00D09A40}" type="sibTrans" cxnId="{E4AD443F-5916-4018-99F7-76F27A0E6DA2}">
      <dgm:prSet/>
      <dgm:spPr/>
      <dgm:t>
        <a:bodyPr/>
        <a:lstStyle/>
        <a:p>
          <a:endParaRPr lang="en-CA"/>
        </a:p>
      </dgm:t>
    </dgm:pt>
    <dgm:pt modelId="{D3E84FED-8C8C-4FB1-9974-992B18BB9F26}">
      <dgm:prSet phldrT="[Text]" custT="1"/>
      <dgm:spPr>
        <a:solidFill>
          <a:schemeClr val="accent6">
            <a:lumMod val="75000"/>
          </a:schemeClr>
        </a:solidFill>
      </dgm:spPr>
      <dgm:t>
        <a:bodyPr/>
        <a:lstStyle/>
        <a:p>
          <a:pPr marL="171450" lvl="1" indent="0" algn="l" defTabSz="755650">
            <a:lnSpc>
              <a:spcPct val="90000"/>
            </a:lnSpc>
            <a:spcBef>
              <a:spcPct val="0"/>
            </a:spcBef>
            <a:spcAft>
              <a:spcPct val="15000"/>
            </a:spcAft>
          </a:pPr>
          <a:endParaRPr lang="en-CA" sz="1700" kern="1200" dirty="0"/>
        </a:p>
      </dgm:t>
    </dgm:pt>
    <dgm:pt modelId="{2408E8E1-950E-4170-9ACB-A9CD81C32BFB}" type="parTrans" cxnId="{C0D30424-0738-4961-B061-7A728F4397FD}">
      <dgm:prSet/>
      <dgm:spPr/>
      <dgm:t>
        <a:bodyPr/>
        <a:lstStyle/>
        <a:p>
          <a:endParaRPr lang="en-CA"/>
        </a:p>
      </dgm:t>
    </dgm:pt>
    <dgm:pt modelId="{02A1F12D-A0EC-4784-B8C7-9CE52992A48F}" type="sibTrans" cxnId="{C0D30424-0738-4961-B061-7A728F4397FD}">
      <dgm:prSet/>
      <dgm:spPr/>
      <dgm:t>
        <a:bodyPr/>
        <a:lstStyle/>
        <a:p>
          <a:endParaRPr lang="en-CA"/>
        </a:p>
      </dgm:t>
    </dgm:pt>
    <dgm:pt modelId="{C4B172A8-F72F-4E49-8605-31ED147A0E74}">
      <dgm:prSet phldrT="[Text]" custT="1"/>
      <dgm:spPr>
        <a:solidFill>
          <a:schemeClr val="accent6">
            <a:lumMod val="75000"/>
          </a:schemeClr>
        </a:solidFill>
      </dgm:spPr>
      <dgm:t>
        <a:bodyPr/>
        <a:lstStyle/>
        <a:p>
          <a:pPr marL="171450" lvl="1" indent="0" algn="l" defTabSz="755650">
            <a:lnSpc>
              <a:spcPct val="90000"/>
            </a:lnSpc>
            <a:spcBef>
              <a:spcPct val="0"/>
            </a:spcBef>
            <a:spcAft>
              <a:spcPct val="15000"/>
            </a:spcAft>
          </a:pPr>
          <a:endParaRPr lang="en-CA" sz="1700" kern="1200" dirty="0"/>
        </a:p>
      </dgm:t>
    </dgm:pt>
    <dgm:pt modelId="{D6B19179-910C-417A-B5AB-8CD47362CE3C}" type="parTrans" cxnId="{E67B46B5-9C9F-4F3F-ADC8-B16C98417934}">
      <dgm:prSet/>
      <dgm:spPr/>
      <dgm:t>
        <a:bodyPr/>
        <a:lstStyle/>
        <a:p>
          <a:endParaRPr lang="en-CA"/>
        </a:p>
      </dgm:t>
    </dgm:pt>
    <dgm:pt modelId="{14A3594E-BD37-491A-BBFC-7EC2AC7737CF}" type="sibTrans" cxnId="{E67B46B5-9C9F-4F3F-ADC8-B16C98417934}">
      <dgm:prSet/>
      <dgm:spPr/>
      <dgm:t>
        <a:bodyPr/>
        <a:lstStyle/>
        <a:p>
          <a:endParaRPr lang="en-CA"/>
        </a:p>
      </dgm:t>
    </dgm:pt>
    <dgm:pt modelId="{729EA4A6-9CE2-4468-8D61-7548232E5843}">
      <dgm:prSet phldrT="[Text]" custT="1"/>
      <dgm:spPr/>
      <dgm:t>
        <a:bodyPr/>
        <a:lstStyle/>
        <a:p>
          <a:endParaRPr lang="en-CA" sz="1700" dirty="0"/>
        </a:p>
      </dgm:t>
    </dgm:pt>
    <dgm:pt modelId="{C87309A0-4EDD-4D96-B98F-77FD27DA15A2}" type="parTrans" cxnId="{840636F7-BAB6-41F6-8EC8-F17D39FCBAC7}">
      <dgm:prSet/>
      <dgm:spPr/>
      <dgm:t>
        <a:bodyPr/>
        <a:lstStyle/>
        <a:p>
          <a:endParaRPr lang="en-CA"/>
        </a:p>
      </dgm:t>
    </dgm:pt>
    <dgm:pt modelId="{102BE128-B161-4B17-8054-9C83F5067930}" type="sibTrans" cxnId="{840636F7-BAB6-41F6-8EC8-F17D39FCBAC7}">
      <dgm:prSet/>
      <dgm:spPr/>
      <dgm:t>
        <a:bodyPr/>
        <a:lstStyle/>
        <a:p>
          <a:endParaRPr lang="en-CA"/>
        </a:p>
      </dgm:t>
    </dgm:pt>
    <dgm:pt modelId="{31940FCA-B2C3-4E01-B0E8-54E48A6720FA}">
      <dgm:prSet phldrT="[Text]" custT="1"/>
      <dgm:spPr/>
      <dgm:t>
        <a:bodyPr/>
        <a:lstStyle/>
        <a:p>
          <a:endParaRPr lang="en-CA" sz="1700" dirty="0"/>
        </a:p>
      </dgm:t>
    </dgm:pt>
    <dgm:pt modelId="{EC6A124D-0F90-44E8-905D-97CEE40F2882}" type="parTrans" cxnId="{193C5A6F-3DC4-4496-B640-E1F4A932823F}">
      <dgm:prSet/>
      <dgm:spPr/>
      <dgm:t>
        <a:bodyPr/>
        <a:lstStyle/>
        <a:p>
          <a:endParaRPr lang="en-CA"/>
        </a:p>
      </dgm:t>
    </dgm:pt>
    <dgm:pt modelId="{3721C0B1-7E34-49A7-BE92-92CA60E8970C}" type="sibTrans" cxnId="{193C5A6F-3DC4-4496-B640-E1F4A932823F}">
      <dgm:prSet/>
      <dgm:spPr/>
      <dgm:t>
        <a:bodyPr/>
        <a:lstStyle/>
        <a:p>
          <a:endParaRPr lang="en-CA"/>
        </a:p>
      </dgm:t>
    </dgm:pt>
    <dgm:pt modelId="{B59386F5-EAC7-4483-BF56-93B3C2A832C9}">
      <dgm:prSet phldrT="[Text]" custT="1"/>
      <dgm:spPr/>
      <dgm:t>
        <a:bodyPr/>
        <a:lstStyle/>
        <a:p>
          <a:endParaRPr lang="en-CA" sz="1700" dirty="0"/>
        </a:p>
      </dgm:t>
    </dgm:pt>
    <dgm:pt modelId="{EF974E4D-67B0-4874-9E5E-094BD17BCFE8}" type="parTrans" cxnId="{231A1BBB-6DF4-495E-A5C3-ED7F6C2896AE}">
      <dgm:prSet/>
      <dgm:spPr/>
      <dgm:t>
        <a:bodyPr/>
        <a:lstStyle/>
        <a:p>
          <a:endParaRPr lang="en-CA"/>
        </a:p>
      </dgm:t>
    </dgm:pt>
    <dgm:pt modelId="{44567CDF-B233-4BA6-9BB7-9DBBF6A1FFAE}" type="sibTrans" cxnId="{231A1BBB-6DF4-495E-A5C3-ED7F6C2896AE}">
      <dgm:prSet/>
      <dgm:spPr/>
      <dgm:t>
        <a:bodyPr/>
        <a:lstStyle/>
        <a:p>
          <a:endParaRPr lang="en-CA"/>
        </a:p>
      </dgm:t>
    </dgm:pt>
    <dgm:pt modelId="{B2F148B0-228E-425F-AD71-69AEAC11EC34}">
      <dgm:prSet phldrT="[Text]" custT="1"/>
      <dgm:spPr>
        <a:solidFill>
          <a:schemeClr val="accent6">
            <a:lumMod val="75000"/>
          </a:schemeClr>
        </a:solidFill>
      </dgm:spPr>
      <dgm:t>
        <a:bodyPr/>
        <a:lstStyle/>
        <a:p>
          <a:pPr marL="171450" lvl="1" indent="-171450" algn="l" defTabSz="755650">
            <a:lnSpc>
              <a:spcPct val="90000"/>
            </a:lnSpc>
            <a:spcBef>
              <a:spcPct val="0"/>
            </a:spcBef>
            <a:spcAft>
              <a:spcPct val="15000"/>
            </a:spcAft>
            <a:buChar char="•"/>
          </a:pPr>
          <a:r>
            <a:rPr lang="en-CA" sz="1700" kern="1200" dirty="0"/>
            <a:t>Other tools such as Azure Purview is targeted to catalog a specific set of data </a:t>
          </a:r>
          <a:r>
            <a:rPr lang="en-CA" sz="1700" kern="1200" dirty="0">
              <a:solidFill>
                <a:prstClr val="white"/>
              </a:solidFill>
              <a:latin typeface="Calibri" panose="020F0502020204030204"/>
              <a:ea typeface="+mn-ea"/>
              <a:cs typeface="+mn-cs"/>
            </a:rPr>
            <a:t>sources</a:t>
          </a:r>
        </a:p>
      </dgm:t>
    </dgm:pt>
    <dgm:pt modelId="{544559AF-A3BD-46C9-B2FB-0CB58F4C8CED}" type="parTrans" cxnId="{69C5EDA5-E7C5-466F-B197-002DBAE0791D}">
      <dgm:prSet/>
      <dgm:spPr/>
      <dgm:t>
        <a:bodyPr/>
        <a:lstStyle/>
        <a:p>
          <a:endParaRPr lang="en-CA"/>
        </a:p>
      </dgm:t>
    </dgm:pt>
    <dgm:pt modelId="{3ABE91E2-C2B3-4706-872C-D998BF26F6E6}" type="sibTrans" cxnId="{69C5EDA5-E7C5-466F-B197-002DBAE0791D}">
      <dgm:prSet/>
      <dgm:spPr/>
      <dgm:t>
        <a:bodyPr/>
        <a:lstStyle/>
        <a:p>
          <a:endParaRPr lang="en-CA"/>
        </a:p>
      </dgm:t>
    </dgm:pt>
    <dgm:pt modelId="{B35B7004-8360-4CDE-B377-F685DFCD57B9}">
      <dgm:prSet phldrT="[Text]" custT="1"/>
      <dgm:spPr/>
      <dgm:t>
        <a:bodyPr/>
        <a:lstStyle/>
        <a:p>
          <a:r>
            <a:rPr lang="en-CA" sz="1700" dirty="0"/>
            <a:t>Licensing structure that facilitates decentralized metadata collection.  </a:t>
          </a:r>
        </a:p>
      </dgm:t>
    </dgm:pt>
    <dgm:pt modelId="{03B2AAC8-2038-4127-A47B-C36E9DD5F3DB}" type="parTrans" cxnId="{A61EF1CF-850A-4809-BA8B-83FD70082B83}">
      <dgm:prSet/>
      <dgm:spPr/>
      <dgm:t>
        <a:bodyPr/>
        <a:lstStyle/>
        <a:p>
          <a:endParaRPr lang="en-CA"/>
        </a:p>
      </dgm:t>
    </dgm:pt>
    <dgm:pt modelId="{A4F12BFE-F9A4-4C1B-B28A-682DD7AC160F}" type="sibTrans" cxnId="{A61EF1CF-850A-4809-BA8B-83FD70082B83}">
      <dgm:prSet/>
      <dgm:spPr/>
      <dgm:t>
        <a:bodyPr/>
        <a:lstStyle/>
        <a:p>
          <a:endParaRPr lang="en-CA"/>
        </a:p>
      </dgm:t>
    </dgm:pt>
    <dgm:pt modelId="{B2E72CB7-B22F-4FAC-AF73-87E56601FBC9}">
      <dgm:prSet phldrT="[Text]" custT="1"/>
      <dgm:spPr/>
      <dgm:t>
        <a:bodyPr/>
        <a:lstStyle/>
        <a:p>
          <a:r>
            <a:rPr lang="en-CA" sz="1700" dirty="0"/>
            <a:t>Fit for purpose solution. Continuous feature enhancement based on user feedback</a:t>
          </a:r>
        </a:p>
      </dgm:t>
    </dgm:pt>
    <dgm:pt modelId="{EBC95F63-BB40-44AB-9171-5652E3B7DCA4}" type="parTrans" cxnId="{6F96B88C-C5FD-4A56-8A27-88F354D6C03C}">
      <dgm:prSet/>
      <dgm:spPr/>
      <dgm:t>
        <a:bodyPr/>
        <a:lstStyle/>
        <a:p>
          <a:endParaRPr lang="en-CA"/>
        </a:p>
      </dgm:t>
    </dgm:pt>
    <dgm:pt modelId="{5719A3BF-CEA0-4AAF-8438-175A67C68522}" type="sibTrans" cxnId="{6F96B88C-C5FD-4A56-8A27-88F354D6C03C}">
      <dgm:prSet/>
      <dgm:spPr/>
      <dgm:t>
        <a:bodyPr/>
        <a:lstStyle/>
        <a:p>
          <a:endParaRPr lang="en-CA"/>
        </a:p>
      </dgm:t>
    </dgm:pt>
    <dgm:pt modelId="{A3529C78-FA30-44AB-AE8E-6F2823D73774}">
      <dgm:prSet custT="1"/>
      <dgm:spPr/>
      <dgm:t>
        <a:bodyPr/>
        <a:lstStyle/>
        <a:p>
          <a:pPr marL="171450" lvl="1" indent="-171450" algn="l" defTabSz="755650">
            <a:lnSpc>
              <a:spcPct val="90000"/>
            </a:lnSpc>
            <a:spcBef>
              <a:spcPct val="0"/>
            </a:spcBef>
            <a:spcAft>
              <a:spcPct val="15000"/>
            </a:spcAft>
            <a:buChar char="•"/>
          </a:pPr>
          <a:r>
            <a:rPr lang="en-CA" sz="1700" kern="1200" dirty="0">
              <a:solidFill>
                <a:prstClr val="white"/>
              </a:solidFill>
              <a:latin typeface="Calibri" panose="020F0502020204030204"/>
              <a:ea typeface="+mn-ea"/>
              <a:cs typeface="+mn-cs"/>
            </a:rPr>
            <a:t>The price is too expensive, limiting accessibility.</a:t>
          </a:r>
        </a:p>
      </dgm:t>
    </dgm:pt>
    <dgm:pt modelId="{1C666001-C61B-4E56-AC04-AC0F33955E2B}" type="parTrans" cxnId="{B7B2EFC5-CEF5-4A80-95D8-D57F24161442}">
      <dgm:prSet/>
      <dgm:spPr/>
      <dgm:t>
        <a:bodyPr/>
        <a:lstStyle/>
        <a:p>
          <a:endParaRPr lang="en-CA"/>
        </a:p>
      </dgm:t>
    </dgm:pt>
    <dgm:pt modelId="{142F74DC-2770-4F58-A106-E5049C6C9A7F}" type="sibTrans" cxnId="{B7B2EFC5-CEF5-4A80-95D8-D57F24161442}">
      <dgm:prSet/>
      <dgm:spPr/>
      <dgm:t>
        <a:bodyPr/>
        <a:lstStyle/>
        <a:p>
          <a:endParaRPr lang="en-CA"/>
        </a:p>
      </dgm:t>
    </dgm:pt>
    <dgm:pt modelId="{3733FE18-0A21-4F30-8E72-B5E017F2CB74}">
      <dgm:prSet custT="1"/>
      <dgm:spPr/>
      <dgm:t>
        <a:bodyPr/>
        <a:lstStyle/>
        <a:p>
          <a:pPr marL="171450" lvl="1" indent="-171450" algn="l" defTabSz="755650">
            <a:lnSpc>
              <a:spcPct val="90000"/>
            </a:lnSpc>
            <a:spcBef>
              <a:spcPct val="0"/>
            </a:spcBef>
            <a:spcAft>
              <a:spcPct val="15000"/>
            </a:spcAft>
            <a:buChar char="•"/>
          </a:pPr>
          <a:r>
            <a:rPr lang="en-CA" sz="1700" kern="1200" dirty="0">
              <a:solidFill>
                <a:prstClr val="white"/>
              </a:solidFill>
              <a:latin typeface="Calibri" panose="020F0502020204030204"/>
              <a:ea typeface="+mn-ea"/>
              <a:cs typeface="+mn-cs"/>
            </a:rPr>
            <a:t>The solutions require costly training because user interface is not easy to understand</a:t>
          </a:r>
        </a:p>
      </dgm:t>
    </dgm:pt>
    <dgm:pt modelId="{7B1AC078-DF33-475B-9077-7AE87FEC9FAE}" type="parTrans" cxnId="{AC601411-8E88-4E92-8D55-FF2809ED6C3E}">
      <dgm:prSet/>
      <dgm:spPr/>
      <dgm:t>
        <a:bodyPr/>
        <a:lstStyle/>
        <a:p>
          <a:endParaRPr lang="en-CA"/>
        </a:p>
      </dgm:t>
    </dgm:pt>
    <dgm:pt modelId="{59F0749D-9629-4CC7-921C-94328D5115A3}" type="sibTrans" cxnId="{AC601411-8E88-4E92-8D55-FF2809ED6C3E}">
      <dgm:prSet/>
      <dgm:spPr/>
      <dgm:t>
        <a:bodyPr/>
        <a:lstStyle/>
        <a:p>
          <a:endParaRPr lang="en-CA"/>
        </a:p>
      </dgm:t>
    </dgm:pt>
    <dgm:pt modelId="{2912DD23-7B83-4D2C-93B6-9CD7910CFFCF}" type="pres">
      <dgm:prSet presAssocID="{33733001-88A6-407D-848B-070C14F71146}" presName="linearFlow" presStyleCnt="0">
        <dgm:presLayoutVars>
          <dgm:dir/>
          <dgm:animLvl val="lvl"/>
          <dgm:resizeHandles/>
        </dgm:presLayoutVars>
      </dgm:prSet>
      <dgm:spPr/>
    </dgm:pt>
    <dgm:pt modelId="{7F87CADE-3A19-41FE-B0B6-758FDF75CA81}" type="pres">
      <dgm:prSet presAssocID="{06E03FA7-5680-4A73-A4F7-773489E03A17}" presName="compositeNode" presStyleCnt="0">
        <dgm:presLayoutVars>
          <dgm:bulletEnabled val="1"/>
        </dgm:presLayoutVars>
      </dgm:prSet>
      <dgm:spPr/>
    </dgm:pt>
    <dgm:pt modelId="{3337FD40-5D37-4EA4-B5BB-F68FC194EA62}" type="pres">
      <dgm:prSet presAssocID="{06E03FA7-5680-4A73-A4F7-773489E03A17}" presName="imag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D51BB3E2-0434-48BE-82DA-1A74F3C32BB0}" type="pres">
      <dgm:prSet presAssocID="{06E03FA7-5680-4A73-A4F7-773489E03A17}" presName="childNode" presStyleLbl="node1" presStyleIdx="0" presStyleCnt="3" custScaleY="123301" custLinFactNeighborX="1891">
        <dgm:presLayoutVars>
          <dgm:bulletEnabled val="1"/>
        </dgm:presLayoutVars>
      </dgm:prSet>
      <dgm:spPr/>
    </dgm:pt>
    <dgm:pt modelId="{B6C2F22E-6BE0-4713-8E9D-417692BC284B}" type="pres">
      <dgm:prSet presAssocID="{06E03FA7-5680-4A73-A4F7-773489E03A17}" presName="parentNode" presStyleLbl="revTx" presStyleIdx="0" presStyleCnt="3">
        <dgm:presLayoutVars>
          <dgm:chMax val="0"/>
          <dgm:bulletEnabled val="1"/>
        </dgm:presLayoutVars>
      </dgm:prSet>
      <dgm:spPr/>
    </dgm:pt>
    <dgm:pt modelId="{B1472082-9527-4D99-B457-15277583618C}" type="pres">
      <dgm:prSet presAssocID="{720E5260-6070-45AF-873F-F6FA39EAF0D5}" presName="sibTrans" presStyleCnt="0"/>
      <dgm:spPr/>
    </dgm:pt>
    <dgm:pt modelId="{5CE22C80-D924-41C9-B4F9-93D7AC5D3254}" type="pres">
      <dgm:prSet presAssocID="{D82DF3B0-6A41-408E-B985-E7387364BD8A}" presName="compositeNode" presStyleCnt="0">
        <dgm:presLayoutVars>
          <dgm:bulletEnabled val="1"/>
        </dgm:presLayoutVars>
      </dgm:prSet>
      <dgm:spPr/>
    </dgm:pt>
    <dgm:pt modelId="{E9A41DAA-875F-46D3-87C0-2704E78E09D9}" type="pres">
      <dgm:prSet presAssocID="{D82DF3B0-6A41-408E-B985-E7387364BD8A}" presName="imag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4B7C0AE9-E456-4884-AEB7-DC89B209EE5A}" type="pres">
      <dgm:prSet presAssocID="{D82DF3B0-6A41-408E-B985-E7387364BD8A}" presName="childNode" presStyleLbl="node1" presStyleIdx="1" presStyleCnt="3" custScaleY="124148">
        <dgm:presLayoutVars>
          <dgm:bulletEnabled val="1"/>
        </dgm:presLayoutVars>
      </dgm:prSet>
      <dgm:spPr/>
    </dgm:pt>
    <dgm:pt modelId="{C6AFC723-6525-429C-88E9-1594C17081F2}" type="pres">
      <dgm:prSet presAssocID="{D82DF3B0-6A41-408E-B985-E7387364BD8A}" presName="parentNode" presStyleLbl="revTx" presStyleIdx="1" presStyleCnt="3">
        <dgm:presLayoutVars>
          <dgm:chMax val="0"/>
          <dgm:bulletEnabled val="1"/>
        </dgm:presLayoutVars>
      </dgm:prSet>
      <dgm:spPr/>
    </dgm:pt>
    <dgm:pt modelId="{49DD47AC-3A54-4890-86F0-3C9D7A406405}" type="pres">
      <dgm:prSet presAssocID="{87226679-E23B-4220-A145-DFAD1A3185A5}" presName="sibTrans" presStyleCnt="0"/>
      <dgm:spPr/>
    </dgm:pt>
    <dgm:pt modelId="{5644BD34-FCC8-4591-ACA0-586F83B059EC}" type="pres">
      <dgm:prSet presAssocID="{9DD5CF93-94F9-471C-9316-548322EF9D1A}" presName="compositeNode" presStyleCnt="0">
        <dgm:presLayoutVars>
          <dgm:bulletEnabled val="1"/>
        </dgm:presLayoutVars>
      </dgm:prSet>
      <dgm:spPr/>
    </dgm:pt>
    <dgm:pt modelId="{3479B20F-853A-424E-BA4C-11B268C02EBB}" type="pres">
      <dgm:prSet presAssocID="{9DD5CF93-94F9-471C-9316-548322EF9D1A}"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dgm:spPr>
    </dgm:pt>
    <dgm:pt modelId="{C55F2ADA-F270-416A-BA07-A9420DBDF879}" type="pres">
      <dgm:prSet presAssocID="{9DD5CF93-94F9-471C-9316-548322EF9D1A}" presName="childNode" presStyleLbl="node1" presStyleIdx="2" presStyleCnt="3" custScaleY="124572" custLinFactNeighborX="-2127">
        <dgm:presLayoutVars>
          <dgm:bulletEnabled val="1"/>
        </dgm:presLayoutVars>
      </dgm:prSet>
      <dgm:spPr/>
    </dgm:pt>
    <dgm:pt modelId="{FCD6D13C-B868-46E1-B4B1-F0D44623616D}" type="pres">
      <dgm:prSet presAssocID="{9DD5CF93-94F9-471C-9316-548322EF9D1A}" presName="parentNode" presStyleLbl="revTx" presStyleIdx="2" presStyleCnt="3">
        <dgm:presLayoutVars>
          <dgm:chMax val="0"/>
          <dgm:bulletEnabled val="1"/>
        </dgm:presLayoutVars>
      </dgm:prSet>
      <dgm:spPr/>
    </dgm:pt>
  </dgm:ptLst>
  <dgm:cxnLst>
    <dgm:cxn modelId="{FA9E9504-57C1-4006-9424-4DA4BDA7712A}" srcId="{06E03FA7-5680-4A73-A4F7-773489E03A17}" destId="{DE10AEFE-43EB-4AA4-8E5A-BC4B10830A23}" srcOrd="3" destOrd="0" parTransId="{D253B5A2-E22A-4E5D-9CB5-0CECA398A9FD}" sibTransId="{B57100AC-4A0B-4420-B8DD-B677F6BDD73C}"/>
    <dgm:cxn modelId="{B761BF07-88B1-4AC1-A2BB-D9F8BF92E954}" srcId="{06E03FA7-5680-4A73-A4F7-773489E03A17}" destId="{C7275291-9639-449E-A1D0-F00EB89125C1}" srcOrd="6" destOrd="0" parTransId="{EA4F2353-9552-46CF-856C-4C9F4D61DB11}" sibTransId="{95B66E77-6DFC-49A3-A802-CAB3A5963D54}"/>
    <dgm:cxn modelId="{AC601411-8E88-4E92-8D55-FF2809ED6C3E}" srcId="{D82DF3B0-6A41-408E-B985-E7387364BD8A}" destId="{3733FE18-0A21-4F30-8E72-B5E017F2CB74}" srcOrd="5" destOrd="0" parTransId="{7B1AC078-DF33-475B-9077-7AE87FEC9FAE}" sibTransId="{59F0749D-9629-4CC7-921C-94328D5115A3}"/>
    <dgm:cxn modelId="{1AB04113-9043-411B-9298-8C4C304BD2DD}" type="presOf" srcId="{B35B7004-8360-4CDE-B377-F685DFCD57B9}" destId="{C55F2ADA-F270-416A-BA07-A9420DBDF879}" srcOrd="0" destOrd="3" presId="urn:microsoft.com/office/officeart/2005/8/layout/hList2"/>
    <dgm:cxn modelId="{8DD1D915-6C4A-41FB-B5F4-23DC67667D2A}" type="presOf" srcId="{B59386F5-EAC7-4483-BF56-93B3C2A832C9}" destId="{C55F2ADA-F270-416A-BA07-A9420DBDF879}" srcOrd="0" destOrd="5" presId="urn:microsoft.com/office/officeart/2005/8/layout/hList2"/>
    <dgm:cxn modelId="{3D123D18-D31D-4A62-BE74-FFFDC1453570}" srcId="{06E03FA7-5680-4A73-A4F7-773489E03A17}" destId="{FC65A6AD-53D3-4477-95EE-DD0D699096D2}" srcOrd="8" destOrd="0" parTransId="{663234C9-6958-4462-9714-B1DD4C9E5162}" sibTransId="{26AF83D3-EF9E-47DF-885F-E99E1D11C3D8}"/>
    <dgm:cxn modelId="{F4D35A18-4272-4E4C-8CBB-45FBB6937C72}" srcId="{06E03FA7-5680-4A73-A4F7-773489E03A17}" destId="{DBE0BE10-B712-4A75-96B7-C2AFEE6E8AE8}" srcOrd="4" destOrd="0" parTransId="{5B515D06-847A-4C3A-9B71-5ADB5D589587}" sibTransId="{64A2DE71-827B-427B-A2FC-9A20C824305D}"/>
    <dgm:cxn modelId="{0AF6591F-78FA-43FD-B6C9-752F08C8670E}" type="presOf" srcId="{DE10AEFE-43EB-4AA4-8E5A-BC4B10830A23}" destId="{D51BB3E2-0434-48BE-82DA-1A74F3C32BB0}" srcOrd="0" destOrd="3" presId="urn:microsoft.com/office/officeart/2005/8/layout/hList2"/>
    <dgm:cxn modelId="{C0D30424-0738-4961-B061-7A728F4397FD}" srcId="{D82DF3B0-6A41-408E-B985-E7387364BD8A}" destId="{D3E84FED-8C8C-4FB1-9974-992B18BB9F26}" srcOrd="1" destOrd="0" parTransId="{2408E8E1-950E-4170-9ACB-A9CD81C32BFB}" sibTransId="{02A1F12D-A0EC-4784-B8C7-9CE52992A48F}"/>
    <dgm:cxn modelId="{BC5B2434-16D7-4712-BBE4-EFB6960D276D}" type="presOf" srcId="{A3529C78-FA30-44AB-AE8E-6F2823D73774}" destId="{4B7C0AE9-E456-4884-AEB7-DC89B209EE5A}" srcOrd="0" destOrd="4" presId="urn:microsoft.com/office/officeart/2005/8/layout/hList2"/>
    <dgm:cxn modelId="{9A0B783E-CBE1-45F5-BAA4-6F2D722F977E}" srcId="{D82DF3B0-6A41-408E-B985-E7387364BD8A}" destId="{E5F73C54-1446-4E1A-96C0-767A684A35A2}" srcOrd="2" destOrd="0" parTransId="{CC2359BC-905C-4635-9E4E-6F3B2DF7C838}" sibTransId="{DC4CE3AC-B9C4-4436-8419-1AE28DCF9E48}"/>
    <dgm:cxn modelId="{E4AD443F-5916-4018-99F7-76F27A0E6DA2}" srcId="{D82DF3B0-6A41-408E-B985-E7387364BD8A}" destId="{1FEA0546-B3DC-4BE6-81C2-1F8841962BE6}" srcOrd="0" destOrd="0" parTransId="{89138EA8-84CD-4DAE-A441-AFAA597BD175}" sibTransId="{59C4545C-5F04-4546-B08C-247D00D09A40}"/>
    <dgm:cxn modelId="{4F7BE768-308B-4F36-A09A-E41DF842A6A7}" type="presOf" srcId="{C7275291-9639-449E-A1D0-F00EB89125C1}" destId="{D51BB3E2-0434-48BE-82DA-1A74F3C32BB0}" srcOrd="0" destOrd="6" presId="urn:microsoft.com/office/officeart/2005/8/layout/hList2"/>
    <dgm:cxn modelId="{53D6AD4C-B1B8-44D2-B669-42DD527D15EF}" type="presOf" srcId="{DD294AAD-716C-41A9-AD58-919E794366C6}" destId="{D51BB3E2-0434-48BE-82DA-1A74F3C32BB0}" srcOrd="0" destOrd="0" presId="urn:microsoft.com/office/officeart/2005/8/layout/hList2"/>
    <dgm:cxn modelId="{193C5A6F-3DC4-4496-B640-E1F4A932823F}" srcId="{9DD5CF93-94F9-471C-9316-548322EF9D1A}" destId="{31940FCA-B2C3-4E01-B0E8-54E48A6720FA}" srcOrd="1" destOrd="0" parTransId="{EC6A124D-0F90-44E8-905D-97CEE40F2882}" sibTransId="{3721C0B1-7E34-49A7-BE92-92CA60E8970C}"/>
    <dgm:cxn modelId="{BC0D8750-684F-407B-AF2C-8648371D8CEB}" type="presOf" srcId="{D3E84FED-8C8C-4FB1-9974-992B18BB9F26}" destId="{4B7C0AE9-E456-4884-AEB7-DC89B209EE5A}" srcOrd="0" destOrd="1" presId="urn:microsoft.com/office/officeart/2005/8/layout/hList2"/>
    <dgm:cxn modelId="{63D10952-42EB-4D40-81B9-C9E605E1B50F}" type="presOf" srcId="{33733001-88A6-407D-848B-070C14F71146}" destId="{2912DD23-7B83-4D2C-93B6-9CD7910CFFCF}" srcOrd="0" destOrd="0" presId="urn:microsoft.com/office/officeart/2005/8/layout/hList2"/>
    <dgm:cxn modelId="{F6338C52-822F-4AF4-A657-D384F0FCA357}" type="presOf" srcId="{9CA2177C-C393-4BE0-82CD-7B350693D305}" destId="{D51BB3E2-0434-48BE-82DA-1A74F3C32BB0}" srcOrd="0" destOrd="2" presId="urn:microsoft.com/office/officeart/2005/8/layout/hList2"/>
    <dgm:cxn modelId="{CEA9DD72-6067-4FE3-8B24-2E3299CBA54D}" type="presOf" srcId="{729EA4A6-9CE2-4468-8D61-7548232E5843}" destId="{C55F2ADA-F270-416A-BA07-A9420DBDF879}" srcOrd="0" destOrd="0" presId="urn:microsoft.com/office/officeart/2005/8/layout/hList2"/>
    <dgm:cxn modelId="{1B98F175-53C9-496E-93C5-68D808B408B4}" type="presOf" srcId="{6AF7E792-14D1-4617-81AA-8474FCCEDF1B}" destId="{D51BB3E2-0434-48BE-82DA-1A74F3C32BB0}" srcOrd="0" destOrd="7" presId="urn:microsoft.com/office/officeart/2005/8/layout/hList2"/>
    <dgm:cxn modelId="{19030A7A-6EDF-4B07-9E29-D04AFCBBD2C2}" type="presOf" srcId="{DBE0BE10-B712-4A75-96B7-C2AFEE6E8AE8}" destId="{D51BB3E2-0434-48BE-82DA-1A74F3C32BB0}" srcOrd="0" destOrd="4" presId="urn:microsoft.com/office/officeart/2005/8/layout/hList2"/>
    <dgm:cxn modelId="{0147D57F-17AF-47CC-99F7-1BDD7E534BC9}" srcId="{06E03FA7-5680-4A73-A4F7-773489E03A17}" destId="{9CA2177C-C393-4BE0-82CD-7B350693D305}" srcOrd="2" destOrd="0" parTransId="{A29D6900-471C-41BB-947E-681A225D1A73}" sibTransId="{3652D875-32ED-4A38-814F-7BAC8839FC5A}"/>
    <dgm:cxn modelId="{6F96B88C-C5FD-4A56-8A27-88F354D6C03C}" srcId="{9DD5CF93-94F9-471C-9316-548322EF9D1A}" destId="{B2E72CB7-B22F-4FAC-AF73-87E56601FBC9}" srcOrd="4" destOrd="0" parTransId="{EBC95F63-BB40-44AB-9171-5652E3B7DCA4}" sibTransId="{5719A3BF-CEA0-4AAF-8438-175A67C68522}"/>
    <dgm:cxn modelId="{A1E5F194-F05F-4813-9B9B-79C8BA9EC6F5}" type="presOf" srcId="{B2F148B0-228E-425F-AD71-69AEAC11EC34}" destId="{4B7C0AE9-E456-4884-AEB7-DC89B209EE5A}" srcOrd="0" destOrd="3" presId="urn:microsoft.com/office/officeart/2005/8/layout/hList2"/>
    <dgm:cxn modelId="{381B4195-8265-4303-A840-5449A227FD2D}" type="presOf" srcId="{5CEB642F-BE4F-4C06-AB53-CB6FE9234EEA}" destId="{D51BB3E2-0434-48BE-82DA-1A74F3C32BB0}" srcOrd="0" destOrd="5" presId="urn:microsoft.com/office/officeart/2005/8/layout/hList2"/>
    <dgm:cxn modelId="{558759A3-EBC4-4345-8C97-37EF7213B9AB}" type="presOf" srcId="{E5F73C54-1446-4E1A-96C0-767A684A35A2}" destId="{4B7C0AE9-E456-4884-AEB7-DC89B209EE5A}" srcOrd="0" destOrd="2" presId="urn:microsoft.com/office/officeart/2005/8/layout/hList2"/>
    <dgm:cxn modelId="{69C5EDA5-E7C5-466F-B197-002DBAE0791D}" srcId="{D82DF3B0-6A41-408E-B985-E7387364BD8A}" destId="{B2F148B0-228E-425F-AD71-69AEAC11EC34}" srcOrd="3" destOrd="0" parTransId="{544559AF-A3BD-46C9-B2FB-0CB58F4C8CED}" sibTransId="{3ABE91E2-C2B3-4706-872C-D998BF26F6E6}"/>
    <dgm:cxn modelId="{F54FE4AB-BEC8-4572-ABAB-2B511845241B}" type="presOf" srcId="{493042F1-3794-41E1-9384-8961C6A17E47}" destId="{C55F2ADA-F270-416A-BA07-A9420DBDF879}" srcOrd="0" destOrd="2" presId="urn:microsoft.com/office/officeart/2005/8/layout/hList2"/>
    <dgm:cxn modelId="{7B11A4AF-F1CB-4EAC-B58E-3AE66D3E5944}" srcId="{06E03FA7-5680-4A73-A4F7-773489E03A17}" destId="{5CEB642F-BE4F-4C06-AB53-CB6FE9234EEA}" srcOrd="5" destOrd="0" parTransId="{99CA4BFE-BE18-4E28-B753-AD263F72A9CB}" sibTransId="{1B6702B4-313D-4E80-89D7-F09C83DFAE10}"/>
    <dgm:cxn modelId="{CFE7FEB1-C869-4A73-8B17-748B28B0C72F}" srcId="{06E03FA7-5680-4A73-A4F7-773489E03A17}" destId="{6AF7E792-14D1-4617-81AA-8474FCCEDF1B}" srcOrd="7" destOrd="0" parTransId="{6250BE6A-BC9A-4D62-A237-85E6DC2C83A1}" sibTransId="{71D6DC65-D915-4541-ACA9-91A2F8EF9250}"/>
    <dgm:cxn modelId="{3D2144B4-2BF8-4B98-AA30-7507092FEA6C}" srcId="{9DD5CF93-94F9-471C-9316-548322EF9D1A}" destId="{493042F1-3794-41E1-9384-8961C6A17E47}" srcOrd="2" destOrd="0" parTransId="{299FD4A5-C727-4082-A31E-6519F5087B3D}" sibTransId="{193057C9-B17E-4F39-9D30-A847660FA4D3}"/>
    <dgm:cxn modelId="{E67B46B5-9C9F-4F3F-ADC8-B16C98417934}" srcId="{D82DF3B0-6A41-408E-B985-E7387364BD8A}" destId="{C4B172A8-F72F-4E49-8605-31ED147A0E74}" srcOrd="6" destOrd="0" parTransId="{D6B19179-910C-417A-B5AB-8CD47362CE3C}" sibTransId="{14A3594E-BD37-491A-BBFC-7EC2AC7737CF}"/>
    <dgm:cxn modelId="{A96639B6-0C67-4EC5-B5F0-B9A5D5B21B3B}" srcId="{06E03FA7-5680-4A73-A4F7-773489E03A17}" destId="{D4E2A9E9-B9B6-431A-86D1-4C42B6FC0495}" srcOrd="1" destOrd="0" parTransId="{57097D24-2A88-433D-86E7-D2FCD1C692E3}" sibTransId="{AE762011-C55C-46AD-915E-7EBF607BBBBB}"/>
    <dgm:cxn modelId="{6143B3B8-81AE-4F54-B611-3FC13790FD17}" srcId="{33733001-88A6-407D-848B-070C14F71146}" destId="{D82DF3B0-6A41-408E-B985-E7387364BD8A}" srcOrd="1" destOrd="0" parTransId="{A2A23148-68ED-45D5-BD51-C20B90AD0194}" sibTransId="{87226679-E23B-4220-A145-DFAD1A3185A5}"/>
    <dgm:cxn modelId="{231A1BBB-6DF4-495E-A5C3-ED7F6C2896AE}" srcId="{9DD5CF93-94F9-471C-9316-548322EF9D1A}" destId="{B59386F5-EAC7-4483-BF56-93B3C2A832C9}" srcOrd="5" destOrd="0" parTransId="{EF974E4D-67B0-4874-9E5E-094BD17BCFE8}" sibTransId="{44567CDF-B233-4BA6-9BB7-9DBBF6A1FFAE}"/>
    <dgm:cxn modelId="{F895FEBB-5661-47D3-997E-D55ECE109824}" type="presOf" srcId="{D82DF3B0-6A41-408E-B985-E7387364BD8A}" destId="{C6AFC723-6525-429C-88E9-1594C17081F2}" srcOrd="0" destOrd="0" presId="urn:microsoft.com/office/officeart/2005/8/layout/hList2"/>
    <dgm:cxn modelId="{4A91FABD-7DDE-436F-B22A-EE9B68D965B9}" srcId="{33733001-88A6-407D-848B-070C14F71146}" destId="{06E03FA7-5680-4A73-A4F7-773489E03A17}" srcOrd="0" destOrd="0" parTransId="{48269BCC-C567-45B9-B930-C3F757C5CB63}" sibTransId="{720E5260-6070-45AF-873F-F6FA39EAF0D5}"/>
    <dgm:cxn modelId="{9FFF6AC4-A72C-4C06-B263-9D5EE4D68C92}" type="presOf" srcId="{1FEA0546-B3DC-4BE6-81C2-1F8841962BE6}" destId="{4B7C0AE9-E456-4884-AEB7-DC89B209EE5A}" srcOrd="0" destOrd="0" presId="urn:microsoft.com/office/officeart/2005/8/layout/hList2"/>
    <dgm:cxn modelId="{B7B2EFC5-CEF5-4A80-95D8-D57F24161442}" srcId="{D82DF3B0-6A41-408E-B985-E7387364BD8A}" destId="{A3529C78-FA30-44AB-AE8E-6F2823D73774}" srcOrd="4" destOrd="0" parTransId="{1C666001-C61B-4E56-AC04-AC0F33955E2B}" sibTransId="{142F74DC-2770-4F58-A106-E5049C6C9A7F}"/>
    <dgm:cxn modelId="{C778B5C8-12F2-4318-BC27-E402FDD23A75}" type="presOf" srcId="{C4B172A8-F72F-4E49-8605-31ED147A0E74}" destId="{4B7C0AE9-E456-4884-AEB7-DC89B209EE5A}" srcOrd="0" destOrd="6" presId="urn:microsoft.com/office/officeart/2005/8/layout/hList2"/>
    <dgm:cxn modelId="{916920CB-A2C2-4AB0-934D-B9E545E87C89}" srcId="{06E03FA7-5680-4A73-A4F7-773489E03A17}" destId="{DD294AAD-716C-41A9-AD58-919E794366C6}" srcOrd="0" destOrd="0" parTransId="{B56F221C-22D3-44B2-8B12-E77E8C8F9B0C}" sibTransId="{451828C9-505E-4775-A3B8-C711A3A91207}"/>
    <dgm:cxn modelId="{A61EF1CF-850A-4809-BA8B-83FD70082B83}" srcId="{9DD5CF93-94F9-471C-9316-548322EF9D1A}" destId="{B35B7004-8360-4CDE-B377-F685DFCD57B9}" srcOrd="3" destOrd="0" parTransId="{03B2AAC8-2038-4127-A47B-C36E9DD5F3DB}" sibTransId="{A4F12BFE-F9A4-4C1B-B28A-682DD7AC160F}"/>
    <dgm:cxn modelId="{E6A4B6D3-5398-4689-A328-5356822DECA2}" type="presOf" srcId="{9DD5CF93-94F9-471C-9316-548322EF9D1A}" destId="{FCD6D13C-B868-46E1-B4B1-F0D44623616D}" srcOrd="0" destOrd="0" presId="urn:microsoft.com/office/officeart/2005/8/layout/hList2"/>
    <dgm:cxn modelId="{40B736D9-6A88-47DB-B24F-55B4A92C20B3}" srcId="{33733001-88A6-407D-848B-070C14F71146}" destId="{9DD5CF93-94F9-471C-9316-548322EF9D1A}" srcOrd="2" destOrd="0" parTransId="{8EA665C6-94EE-4BFE-93FD-5ACEAFC49474}" sibTransId="{A0AB4466-11F8-4FF6-BEFF-0692D06C6CE9}"/>
    <dgm:cxn modelId="{6A99C0DA-4FAB-4F0F-B5D1-BAE07A96B25D}" type="presOf" srcId="{06E03FA7-5680-4A73-A4F7-773489E03A17}" destId="{B6C2F22E-6BE0-4713-8E9D-417692BC284B}" srcOrd="0" destOrd="0" presId="urn:microsoft.com/office/officeart/2005/8/layout/hList2"/>
    <dgm:cxn modelId="{358C44E5-E52C-4592-AA0E-A9DE559862E3}" type="presOf" srcId="{31940FCA-B2C3-4E01-B0E8-54E48A6720FA}" destId="{C55F2ADA-F270-416A-BA07-A9420DBDF879}" srcOrd="0" destOrd="1" presId="urn:microsoft.com/office/officeart/2005/8/layout/hList2"/>
    <dgm:cxn modelId="{9F06A3E5-757A-4594-AEE9-4346553DC1EB}" type="presOf" srcId="{D4E2A9E9-B9B6-431A-86D1-4C42B6FC0495}" destId="{D51BB3E2-0434-48BE-82DA-1A74F3C32BB0}" srcOrd="0" destOrd="1" presId="urn:microsoft.com/office/officeart/2005/8/layout/hList2"/>
    <dgm:cxn modelId="{9FF008EA-2DBE-4438-B347-7B69580AB1B4}" type="presOf" srcId="{FC65A6AD-53D3-4477-95EE-DD0D699096D2}" destId="{D51BB3E2-0434-48BE-82DA-1A74F3C32BB0}" srcOrd="0" destOrd="8" presId="urn:microsoft.com/office/officeart/2005/8/layout/hList2"/>
    <dgm:cxn modelId="{F31A41ED-25A7-47FF-9B5F-D99A7CF3F741}" type="presOf" srcId="{3733FE18-0A21-4F30-8E72-B5E017F2CB74}" destId="{4B7C0AE9-E456-4884-AEB7-DC89B209EE5A}" srcOrd="0" destOrd="5" presId="urn:microsoft.com/office/officeart/2005/8/layout/hList2"/>
    <dgm:cxn modelId="{283735F3-9D15-47B8-9086-DBDE012813BB}" type="presOf" srcId="{B2E72CB7-B22F-4FAC-AF73-87E56601FBC9}" destId="{C55F2ADA-F270-416A-BA07-A9420DBDF879}" srcOrd="0" destOrd="4" presId="urn:microsoft.com/office/officeart/2005/8/layout/hList2"/>
    <dgm:cxn modelId="{840636F7-BAB6-41F6-8EC8-F17D39FCBAC7}" srcId="{9DD5CF93-94F9-471C-9316-548322EF9D1A}" destId="{729EA4A6-9CE2-4468-8D61-7548232E5843}" srcOrd="0" destOrd="0" parTransId="{C87309A0-4EDD-4D96-B98F-77FD27DA15A2}" sibTransId="{102BE128-B161-4B17-8054-9C83F5067930}"/>
    <dgm:cxn modelId="{E1BDC0A4-3245-4989-9B98-67B9138E38F5}" type="presParOf" srcId="{2912DD23-7B83-4D2C-93B6-9CD7910CFFCF}" destId="{7F87CADE-3A19-41FE-B0B6-758FDF75CA81}" srcOrd="0" destOrd="0" presId="urn:microsoft.com/office/officeart/2005/8/layout/hList2"/>
    <dgm:cxn modelId="{4569CCCB-24F1-4DFF-A85D-A2F8E043E90C}" type="presParOf" srcId="{7F87CADE-3A19-41FE-B0B6-758FDF75CA81}" destId="{3337FD40-5D37-4EA4-B5BB-F68FC194EA62}" srcOrd="0" destOrd="0" presId="urn:microsoft.com/office/officeart/2005/8/layout/hList2"/>
    <dgm:cxn modelId="{6A379AF2-F19B-44EE-BB09-E5D8A5C1B91B}" type="presParOf" srcId="{7F87CADE-3A19-41FE-B0B6-758FDF75CA81}" destId="{D51BB3E2-0434-48BE-82DA-1A74F3C32BB0}" srcOrd="1" destOrd="0" presId="urn:microsoft.com/office/officeart/2005/8/layout/hList2"/>
    <dgm:cxn modelId="{7101F7A6-9D06-4D55-9BD3-74F68B760D65}" type="presParOf" srcId="{7F87CADE-3A19-41FE-B0B6-758FDF75CA81}" destId="{B6C2F22E-6BE0-4713-8E9D-417692BC284B}" srcOrd="2" destOrd="0" presId="urn:microsoft.com/office/officeart/2005/8/layout/hList2"/>
    <dgm:cxn modelId="{FCDAD25A-FB8B-4955-BE58-E956AA81965D}" type="presParOf" srcId="{2912DD23-7B83-4D2C-93B6-9CD7910CFFCF}" destId="{B1472082-9527-4D99-B457-15277583618C}" srcOrd="1" destOrd="0" presId="urn:microsoft.com/office/officeart/2005/8/layout/hList2"/>
    <dgm:cxn modelId="{AC1D89F5-DDD1-4A80-B91F-D070FD7E2564}" type="presParOf" srcId="{2912DD23-7B83-4D2C-93B6-9CD7910CFFCF}" destId="{5CE22C80-D924-41C9-B4F9-93D7AC5D3254}" srcOrd="2" destOrd="0" presId="urn:microsoft.com/office/officeart/2005/8/layout/hList2"/>
    <dgm:cxn modelId="{BC86E98A-15C2-4DFA-B33D-991AF21BE8DD}" type="presParOf" srcId="{5CE22C80-D924-41C9-B4F9-93D7AC5D3254}" destId="{E9A41DAA-875F-46D3-87C0-2704E78E09D9}" srcOrd="0" destOrd="0" presId="urn:microsoft.com/office/officeart/2005/8/layout/hList2"/>
    <dgm:cxn modelId="{C627440B-EF3B-4918-9124-C77700602A92}" type="presParOf" srcId="{5CE22C80-D924-41C9-B4F9-93D7AC5D3254}" destId="{4B7C0AE9-E456-4884-AEB7-DC89B209EE5A}" srcOrd="1" destOrd="0" presId="urn:microsoft.com/office/officeart/2005/8/layout/hList2"/>
    <dgm:cxn modelId="{2FE442D1-05A3-4855-AB5F-2B569C678143}" type="presParOf" srcId="{5CE22C80-D924-41C9-B4F9-93D7AC5D3254}" destId="{C6AFC723-6525-429C-88E9-1594C17081F2}" srcOrd="2" destOrd="0" presId="urn:microsoft.com/office/officeart/2005/8/layout/hList2"/>
    <dgm:cxn modelId="{74010C88-1947-4DB8-9A43-DD1BBFD5E182}" type="presParOf" srcId="{2912DD23-7B83-4D2C-93B6-9CD7910CFFCF}" destId="{49DD47AC-3A54-4890-86F0-3C9D7A406405}" srcOrd="3" destOrd="0" presId="urn:microsoft.com/office/officeart/2005/8/layout/hList2"/>
    <dgm:cxn modelId="{478BEFB1-21A9-4529-9A3D-FED4250567DA}" type="presParOf" srcId="{2912DD23-7B83-4D2C-93B6-9CD7910CFFCF}" destId="{5644BD34-FCC8-4591-ACA0-586F83B059EC}" srcOrd="4" destOrd="0" presId="urn:microsoft.com/office/officeart/2005/8/layout/hList2"/>
    <dgm:cxn modelId="{F3CD8FF5-E92C-42AA-8979-F0DD4C1DCF4E}" type="presParOf" srcId="{5644BD34-FCC8-4591-ACA0-586F83B059EC}" destId="{3479B20F-853A-424E-BA4C-11B268C02EBB}" srcOrd="0" destOrd="0" presId="urn:microsoft.com/office/officeart/2005/8/layout/hList2"/>
    <dgm:cxn modelId="{B0BE816E-B712-4A07-A8DF-44E3144B3AFF}" type="presParOf" srcId="{5644BD34-FCC8-4591-ACA0-586F83B059EC}" destId="{C55F2ADA-F270-416A-BA07-A9420DBDF879}" srcOrd="1" destOrd="0" presId="urn:microsoft.com/office/officeart/2005/8/layout/hList2"/>
    <dgm:cxn modelId="{7EDBDEA5-2FEB-41A7-A7CF-CE8C6CD40649}" type="presParOf" srcId="{5644BD34-FCC8-4591-ACA0-586F83B059EC}" destId="{FCD6D13C-B868-46E1-B4B1-F0D44623616D}"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1E462-67AF-44CF-96CD-3619AB7B0147}">
      <dsp:nvSpPr>
        <dsp:cNvPr id="0" name=""/>
        <dsp:cNvSpPr/>
      </dsp:nvSpPr>
      <dsp:spPr>
        <a:xfrm rot="10800000">
          <a:off x="1451317" y="96872"/>
          <a:ext cx="6668919" cy="598253"/>
        </a:xfrm>
        <a:prstGeom prst="homePlat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6258" tIns="60960" rIns="113792" bIns="60960" numCol="1" spcCol="1270" anchor="ctr" anchorCtr="0">
          <a:noAutofit/>
        </a:bodyPr>
        <a:lstStyle/>
        <a:p>
          <a:pPr marL="0" lvl="0" indent="0" algn="l" defTabSz="711200">
            <a:lnSpc>
              <a:spcPct val="90000"/>
            </a:lnSpc>
            <a:spcBef>
              <a:spcPct val="0"/>
            </a:spcBef>
            <a:spcAft>
              <a:spcPct val="35000"/>
            </a:spcAft>
            <a:buNone/>
          </a:pPr>
          <a:r>
            <a:rPr lang="en-CA" sz="1600" b="1" kern="1200" dirty="0"/>
            <a:t>Maintain reports to satisfy regulators and to make good business decisions</a:t>
          </a:r>
        </a:p>
      </dsp:txBody>
      <dsp:txXfrm rot="10800000">
        <a:off x="1600880" y="96872"/>
        <a:ext cx="6519356" cy="598253"/>
      </dsp:txXfrm>
    </dsp:sp>
    <dsp:sp modelId="{ABC42CD7-7EDB-4F8C-9543-C389E476774C}">
      <dsp:nvSpPr>
        <dsp:cNvPr id="0" name=""/>
        <dsp:cNvSpPr/>
      </dsp:nvSpPr>
      <dsp:spPr>
        <a:xfrm>
          <a:off x="917686" y="3470"/>
          <a:ext cx="906072" cy="8036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463D02-5017-49DE-8E87-8EF7F686EE14}">
      <dsp:nvSpPr>
        <dsp:cNvPr id="0" name=""/>
        <dsp:cNvSpPr/>
      </dsp:nvSpPr>
      <dsp:spPr>
        <a:xfrm rot="10800000">
          <a:off x="1451317" y="1432717"/>
          <a:ext cx="6668919" cy="598253"/>
        </a:xfrm>
        <a:prstGeom prst="homePlate">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6258" tIns="60960" rIns="113792" bIns="60960" numCol="1" spcCol="1270" anchor="ctr" anchorCtr="0">
          <a:noAutofit/>
        </a:bodyPr>
        <a:lstStyle/>
        <a:p>
          <a:pPr marL="0" lvl="0" indent="0" algn="l" defTabSz="711200">
            <a:lnSpc>
              <a:spcPct val="90000"/>
            </a:lnSpc>
            <a:spcBef>
              <a:spcPct val="0"/>
            </a:spcBef>
            <a:spcAft>
              <a:spcPct val="35000"/>
            </a:spcAft>
            <a:buNone/>
          </a:pPr>
          <a:r>
            <a:rPr lang="en-CA" sz="1600" b="1" kern="1200" dirty="0"/>
            <a:t>Mitigate reputational and profit loss by managing risk </a:t>
          </a:r>
        </a:p>
      </dsp:txBody>
      <dsp:txXfrm rot="10800000">
        <a:off x="1600880" y="1432717"/>
        <a:ext cx="6519356" cy="598253"/>
      </dsp:txXfrm>
    </dsp:sp>
    <dsp:sp modelId="{ADA77305-D651-4A87-8F97-BAF225CC3DE9}">
      <dsp:nvSpPr>
        <dsp:cNvPr id="0" name=""/>
        <dsp:cNvSpPr/>
      </dsp:nvSpPr>
      <dsp:spPr>
        <a:xfrm>
          <a:off x="917686" y="1339314"/>
          <a:ext cx="906072" cy="8036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EDE38F-E986-4D23-9DE8-B09779ED0FAA}">
      <dsp:nvSpPr>
        <dsp:cNvPr id="0" name=""/>
        <dsp:cNvSpPr/>
      </dsp:nvSpPr>
      <dsp:spPr>
        <a:xfrm rot="10800000">
          <a:off x="1451317" y="2768561"/>
          <a:ext cx="6668919" cy="598253"/>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6258" tIns="60960" rIns="113792" bIns="60960" numCol="1" spcCol="1270" anchor="ctr" anchorCtr="0">
          <a:noAutofit/>
        </a:bodyPr>
        <a:lstStyle/>
        <a:p>
          <a:pPr marL="0" lvl="0" indent="0" algn="l" defTabSz="711200">
            <a:lnSpc>
              <a:spcPct val="90000"/>
            </a:lnSpc>
            <a:spcBef>
              <a:spcPct val="0"/>
            </a:spcBef>
            <a:spcAft>
              <a:spcPct val="35000"/>
            </a:spcAft>
            <a:buNone/>
          </a:pPr>
          <a:r>
            <a:rPr lang="en-CA" sz="1600" b="1" kern="1200" dirty="0"/>
            <a:t>Deliver strategic projects on time and on budget</a:t>
          </a:r>
        </a:p>
      </dsp:txBody>
      <dsp:txXfrm rot="10800000">
        <a:off x="1600880" y="2768561"/>
        <a:ext cx="6519356" cy="598253"/>
      </dsp:txXfrm>
    </dsp:sp>
    <dsp:sp modelId="{77E56AE0-9B5B-4435-B8AC-511DBCC9857E}">
      <dsp:nvSpPr>
        <dsp:cNvPr id="0" name=""/>
        <dsp:cNvSpPr/>
      </dsp:nvSpPr>
      <dsp:spPr>
        <a:xfrm>
          <a:off x="917686" y="2675158"/>
          <a:ext cx="906072" cy="8036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CBEF84-9061-4E5F-8F54-EABB4209D697}">
      <dsp:nvSpPr>
        <dsp:cNvPr id="0" name=""/>
        <dsp:cNvSpPr/>
      </dsp:nvSpPr>
      <dsp:spPr>
        <a:xfrm rot="10800000">
          <a:off x="1451317" y="4104406"/>
          <a:ext cx="6668919" cy="598253"/>
        </a:xfrm>
        <a:prstGeom prst="homePlate">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6258" tIns="60960" rIns="113792" bIns="60960" numCol="1" spcCol="1270" anchor="ctr" anchorCtr="0">
          <a:noAutofit/>
        </a:bodyPr>
        <a:lstStyle/>
        <a:p>
          <a:pPr marL="0" lvl="0" indent="0" algn="l" defTabSz="711200">
            <a:lnSpc>
              <a:spcPct val="90000"/>
            </a:lnSpc>
            <a:spcBef>
              <a:spcPct val="0"/>
            </a:spcBef>
            <a:spcAft>
              <a:spcPct val="35000"/>
            </a:spcAft>
            <a:buNone/>
          </a:pPr>
          <a:r>
            <a:rPr lang="en-CA" sz="1600" b="1" kern="1200" dirty="0"/>
            <a:t>Get a complete view of customers so strategic decision making is possible</a:t>
          </a:r>
        </a:p>
      </dsp:txBody>
      <dsp:txXfrm rot="10800000">
        <a:off x="1600880" y="4104406"/>
        <a:ext cx="6519356" cy="598253"/>
      </dsp:txXfrm>
    </dsp:sp>
    <dsp:sp modelId="{9FC504B8-B5B0-464F-97F3-72E7DCE66897}">
      <dsp:nvSpPr>
        <dsp:cNvPr id="0" name=""/>
        <dsp:cNvSpPr/>
      </dsp:nvSpPr>
      <dsp:spPr>
        <a:xfrm>
          <a:off x="917686" y="4011003"/>
          <a:ext cx="906072" cy="8036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43CB8E-EDE8-422B-8120-7F2F43D9B76A}">
      <dsp:nvSpPr>
        <dsp:cNvPr id="0" name=""/>
        <dsp:cNvSpPr/>
      </dsp:nvSpPr>
      <dsp:spPr>
        <a:xfrm rot="10800000">
          <a:off x="1451317" y="5440250"/>
          <a:ext cx="6668919" cy="598253"/>
        </a:xfrm>
        <a:prstGeom prst="homePlat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6258" tIns="60960" rIns="113792" bIns="60960" numCol="1" spcCol="1270" anchor="ctr" anchorCtr="0">
          <a:noAutofit/>
        </a:bodyPr>
        <a:lstStyle/>
        <a:p>
          <a:pPr marL="0" lvl="0" indent="0" algn="l" defTabSz="711200">
            <a:lnSpc>
              <a:spcPct val="90000"/>
            </a:lnSpc>
            <a:spcBef>
              <a:spcPct val="0"/>
            </a:spcBef>
            <a:spcAft>
              <a:spcPct val="35000"/>
            </a:spcAft>
            <a:buNone/>
          </a:pPr>
          <a:r>
            <a:rPr lang="en-CA" sz="1600" b="1" kern="1200" dirty="0"/>
            <a:t>Eliminate redundant data and processes to minimize maintenance costs</a:t>
          </a:r>
        </a:p>
      </dsp:txBody>
      <dsp:txXfrm rot="10800000">
        <a:off x="1600880" y="5440250"/>
        <a:ext cx="6519356" cy="598253"/>
      </dsp:txXfrm>
    </dsp:sp>
    <dsp:sp modelId="{0AC6DF13-6C77-428F-8811-EC30CA1AA7E6}">
      <dsp:nvSpPr>
        <dsp:cNvPr id="0" name=""/>
        <dsp:cNvSpPr/>
      </dsp:nvSpPr>
      <dsp:spPr>
        <a:xfrm>
          <a:off x="917686" y="5346847"/>
          <a:ext cx="906072" cy="8036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2F22E-6BE0-4713-8E9D-417692BC284B}">
      <dsp:nvSpPr>
        <dsp:cNvPr id="0" name=""/>
        <dsp:cNvSpPr/>
      </dsp:nvSpPr>
      <dsp:spPr>
        <a:xfrm rot="16200000">
          <a:off x="-1868199" y="2631967"/>
          <a:ext cx="4396613" cy="523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61420" bIns="0" numCol="1" spcCol="1270" anchor="t" anchorCtr="0">
          <a:noAutofit/>
        </a:bodyPr>
        <a:lstStyle/>
        <a:p>
          <a:pPr marL="0" lvl="0" indent="0" algn="r" defTabSz="889000">
            <a:lnSpc>
              <a:spcPct val="90000"/>
            </a:lnSpc>
            <a:spcBef>
              <a:spcPct val="0"/>
            </a:spcBef>
            <a:spcAft>
              <a:spcPct val="35000"/>
            </a:spcAft>
            <a:buNone/>
          </a:pPr>
          <a:r>
            <a:rPr lang="en-CA" sz="2000" kern="1200" dirty="0">
              <a:solidFill>
                <a:srgbClr val="002060"/>
              </a:solidFill>
              <a:latin typeface="Arial Black" panose="020B0A04020102020204" pitchFamily="34" charset="0"/>
            </a:rPr>
            <a:t>Data Management Problems</a:t>
          </a:r>
        </a:p>
      </dsp:txBody>
      <dsp:txXfrm>
        <a:off x="-1868199" y="2631967"/>
        <a:ext cx="4396613" cy="523184"/>
      </dsp:txXfrm>
    </dsp:sp>
    <dsp:sp modelId="{D51BB3E2-0434-48BE-82DA-1A74F3C32BB0}">
      <dsp:nvSpPr>
        <dsp:cNvPr id="0" name=""/>
        <dsp:cNvSpPr/>
      </dsp:nvSpPr>
      <dsp:spPr>
        <a:xfrm>
          <a:off x="640979" y="183025"/>
          <a:ext cx="2606015" cy="5421068"/>
        </a:xfrm>
        <a:prstGeom prst="rect">
          <a:avLst/>
        </a:prstGeom>
        <a:solidFill>
          <a:srgbClr val="EA732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461420" rIns="120904" bIns="120904" numCol="1" spcCol="1270" anchor="t" anchorCtr="0">
          <a:noAutofit/>
        </a:bodyPr>
        <a:lstStyle/>
        <a:p>
          <a:pPr marL="171450" lvl="1" indent="-171450" algn="l" defTabSz="755650">
            <a:lnSpc>
              <a:spcPct val="90000"/>
            </a:lnSpc>
            <a:spcBef>
              <a:spcPct val="0"/>
            </a:spcBef>
            <a:spcAft>
              <a:spcPct val="15000"/>
            </a:spcAft>
            <a:buChar char="•"/>
          </a:pPr>
          <a:endParaRPr lang="en-CA" sz="1700" kern="1200" dirty="0">
            <a:latin typeface="+mn-lt"/>
            <a:cs typeface="Arial" panose="020B0604020202020204" pitchFamily="34" charset="0"/>
          </a:endParaRPr>
        </a:p>
        <a:p>
          <a:pPr marL="171450" lvl="1" indent="-171450" algn="l" defTabSz="755650">
            <a:lnSpc>
              <a:spcPct val="90000"/>
            </a:lnSpc>
            <a:spcBef>
              <a:spcPct val="0"/>
            </a:spcBef>
            <a:spcAft>
              <a:spcPct val="15000"/>
            </a:spcAft>
            <a:buChar char="•"/>
          </a:pPr>
          <a:endParaRPr lang="en-CA" sz="1700" kern="1200" dirty="0">
            <a:latin typeface="+mn-lt"/>
            <a:cs typeface="Arial" panose="020B0604020202020204" pitchFamily="34" charset="0"/>
          </a:endParaRPr>
        </a:p>
        <a:p>
          <a:pPr marL="171450" lvl="1" indent="-171450" algn="l" defTabSz="755650">
            <a:lnSpc>
              <a:spcPct val="90000"/>
            </a:lnSpc>
            <a:spcBef>
              <a:spcPct val="0"/>
            </a:spcBef>
            <a:spcAft>
              <a:spcPct val="15000"/>
            </a:spcAft>
            <a:buChar char="•"/>
          </a:pPr>
          <a:r>
            <a:rPr lang="en-CA" sz="1700" kern="1200" dirty="0">
              <a:latin typeface="+mn-lt"/>
              <a:cs typeface="Arial" panose="020B0604020202020204" pitchFamily="34" charset="0"/>
            </a:rPr>
            <a:t>Creating accurate reports for regulators and executives</a:t>
          </a:r>
        </a:p>
        <a:p>
          <a:pPr marL="171450" lvl="1" indent="-171450" algn="l" defTabSz="755650">
            <a:lnSpc>
              <a:spcPct val="90000"/>
            </a:lnSpc>
            <a:spcBef>
              <a:spcPct val="0"/>
            </a:spcBef>
            <a:spcAft>
              <a:spcPct val="15000"/>
            </a:spcAft>
            <a:buChar char="•"/>
          </a:pPr>
          <a:r>
            <a:rPr lang="en-CA" sz="1700" kern="1200" dirty="0">
              <a:latin typeface="+mn-lt"/>
              <a:cs typeface="Arial" panose="020B0604020202020204" pitchFamily="34" charset="0"/>
            </a:rPr>
            <a:t>Identify sensitive data</a:t>
          </a:r>
        </a:p>
        <a:p>
          <a:pPr marL="171450" lvl="1" indent="-171450" algn="l" defTabSz="755650">
            <a:lnSpc>
              <a:spcPct val="90000"/>
            </a:lnSpc>
            <a:spcBef>
              <a:spcPct val="0"/>
            </a:spcBef>
            <a:spcAft>
              <a:spcPct val="15000"/>
            </a:spcAft>
            <a:buChar char="•"/>
          </a:pPr>
          <a:r>
            <a:rPr lang="en-CA" sz="1700" kern="1200" dirty="0">
              <a:latin typeface="+mn-lt"/>
              <a:cs typeface="Arial" panose="020B0604020202020204" pitchFamily="34" charset="0"/>
            </a:rPr>
            <a:t>Maintain good quality data </a:t>
          </a:r>
        </a:p>
        <a:p>
          <a:pPr marL="171450" lvl="1" indent="-171450" algn="l" defTabSz="755650">
            <a:lnSpc>
              <a:spcPct val="90000"/>
            </a:lnSpc>
            <a:spcBef>
              <a:spcPct val="0"/>
            </a:spcBef>
            <a:spcAft>
              <a:spcPct val="15000"/>
            </a:spcAft>
            <a:buChar char="•"/>
          </a:pPr>
          <a:r>
            <a:rPr lang="en-CA" sz="1700" kern="1200" dirty="0">
              <a:latin typeface="+mn-lt"/>
              <a:cs typeface="Arial" panose="020B0604020202020204" pitchFamily="34" charset="0"/>
            </a:rPr>
            <a:t>Deliver integration projects on time </a:t>
          </a:r>
        </a:p>
        <a:p>
          <a:pPr marL="171450" lvl="1" indent="-171450" algn="l" defTabSz="755650">
            <a:lnSpc>
              <a:spcPct val="90000"/>
            </a:lnSpc>
            <a:spcBef>
              <a:spcPct val="0"/>
            </a:spcBef>
            <a:spcAft>
              <a:spcPct val="15000"/>
            </a:spcAft>
            <a:buChar char="•"/>
          </a:pPr>
          <a:r>
            <a:rPr lang="en-CA" sz="1700" kern="1200" dirty="0">
              <a:latin typeface="+mn-lt"/>
              <a:cs typeface="Arial" panose="020B0604020202020204" pitchFamily="34" charset="0"/>
            </a:rPr>
            <a:t>Get 360º view of customer data or product related data to enable strategic decisions</a:t>
          </a:r>
        </a:p>
        <a:p>
          <a:pPr marL="171450" lvl="1" indent="-171450" algn="l" defTabSz="755650">
            <a:lnSpc>
              <a:spcPct val="90000"/>
            </a:lnSpc>
            <a:spcBef>
              <a:spcPct val="0"/>
            </a:spcBef>
            <a:spcAft>
              <a:spcPct val="15000"/>
            </a:spcAft>
            <a:buChar char="•"/>
          </a:pPr>
          <a:r>
            <a:rPr lang="en-CA" sz="1700" kern="1200" dirty="0"/>
            <a:t>Eliminate redundant data and processes to minimize maintenance costs</a:t>
          </a:r>
          <a:endParaRPr lang="en-CA" sz="1700" kern="1200" dirty="0">
            <a:latin typeface="+mn-lt"/>
            <a:cs typeface="Arial" panose="020B0604020202020204" pitchFamily="34" charset="0"/>
          </a:endParaRPr>
        </a:p>
        <a:p>
          <a:pPr marL="171450" lvl="1" indent="-171450" algn="l" defTabSz="711200">
            <a:lnSpc>
              <a:spcPct val="90000"/>
            </a:lnSpc>
            <a:spcBef>
              <a:spcPct val="0"/>
            </a:spcBef>
            <a:spcAft>
              <a:spcPct val="15000"/>
            </a:spcAft>
            <a:buChar char="•"/>
          </a:pPr>
          <a:endParaRPr lang="en-CA" sz="1600" kern="1200" dirty="0"/>
        </a:p>
      </dsp:txBody>
      <dsp:txXfrm>
        <a:off x="640979" y="183025"/>
        <a:ext cx="2606015" cy="5421068"/>
      </dsp:txXfrm>
    </dsp:sp>
    <dsp:sp modelId="{3337FD40-5D37-4EA4-B5BB-F68FC194EA62}">
      <dsp:nvSpPr>
        <dsp:cNvPr id="0" name=""/>
        <dsp:cNvSpPr/>
      </dsp:nvSpPr>
      <dsp:spPr>
        <a:xfrm>
          <a:off x="68515" y="4649"/>
          <a:ext cx="1046369" cy="104636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AFC723-6525-429C-88E9-1594C17081F2}">
      <dsp:nvSpPr>
        <dsp:cNvPr id="0" name=""/>
        <dsp:cNvSpPr/>
      </dsp:nvSpPr>
      <dsp:spPr>
        <a:xfrm rot="16200000">
          <a:off x="1938903" y="2631967"/>
          <a:ext cx="4396613" cy="523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61420" bIns="0" numCol="1" spcCol="1270" anchor="t" anchorCtr="0">
          <a:noAutofit/>
        </a:bodyPr>
        <a:lstStyle/>
        <a:p>
          <a:pPr marL="0" lvl="0" indent="0" algn="r" defTabSz="889000">
            <a:lnSpc>
              <a:spcPct val="90000"/>
            </a:lnSpc>
            <a:spcBef>
              <a:spcPct val="0"/>
            </a:spcBef>
            <a:spcAft>
              <a:spcPct val="35000"/>
            </a:spcAft>
            <a:buNone/>
          </a:pPr>
          <a:r>
            <a:rPr lang="en-CA" sz="2000" kern="1200" dirty="0">
              <a:solidFill>
                <a:srgbClr val="002060"/>
              </a:solidFill>
              <a:latin typeface="Arial Black" panose="020B0A04020102020204" pitchFamily="34" charset="0"/>
            </a:rPr>
            <a:t>Today’s Solutions</a:t>
          </a:r>
        </a:p>
      </dsp:txBody>
      <dsp:txXfrm>
        <a:off x="1938903" y="2631967"/>
        <a:ext cx="4396613" cy="523184"/>
      </dsp:txXfrm>
    </dsp:sp>
    <dsp:sp modelId="{4B7C0AE9-E456-4884-AEB7-DC89B209EE5A}">
      <dsp:nvSpPr>
        <dsp:cNvPr id="0" name=""/>
        <dsp:cNvSpPr/>
      </dsp:nvSpPr>
      <dsp:spPr>
        <a:xfrm>
          <a:off x="4398802" y="164406"/>
          <a:ext cx="2606015" cy="5458307"/>
        </a:xfrm>
        <a:prstGeom prst="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461420" rIns="120904" bIns="120904" numCol="1" spcCol="1270" anchor="t" anchorCtr="0">
          <a:noAutofit/>
        </a:bodyPr>
        <a:lstStyle/>
        <a:p>
          <a:pPr marL="171450" lvl="1" indent="0" algn="l" defTabSz="755650">
            <a:lnSpc>
              <a:spcPct val="90000"/>
            </a:lnSpc>
            <a:spcBef>
              <a:spcPct val="0"/>
            </a:spcBef>
            <a:spcAft>
              <a:spcPct val="15000"/>
            </a:spcAft>
            <a:buChar char="•"/>
          </a:pPr>
          <a:endParaRPr lang="en-CA" sz="1700" kern="1200" dirty="0"/>
        </a:p>
        <a:p>
          <a:pPr marL="171450" lvl="1" indent="0" algn="l" defTabSz="755650">
            <a:lnSpc>
              <a:spcPct val="90000"/>
            </a:lnSpc>
            <a:spcBef>
              <a:spcPct val="0"/>
            </a:spcBef>
            <a:spcAft>
              <a:spcPct val="15000"/>
            </a:spcAft>
            <a:buChar char="•"/>
          </a:pPr>
          <a:endParaRPr lang="en-CA" sz="1700" kern="1200" dirty="0"/>
        </a:p>
        <a:p>
          <a:pPr marL="171450" lvl="1" indent="0" algn="l" defTabSz="755650">
            <a:lnSpc>
              <a:spcPct val="90000"/>
            </a:lnSpc>
            <a:spcBef>
              <a:spcPct val="0"/>
            </a:spcBef>
            <a:spcAft>
              <a:spcPct val="15000"/>
            </a:spcAft>
            <a:buChar char="•"/>
          </a:pPr>
          <a:r>
            <a:rPr lang="en-CA" sz="1700" kern="1200" dirty="0">
              <a:solidFill>
                <a:prstClr val="white"/>
              </a:solidFill>
              <a:latin typeface="Calibri" panose="020F0502020204030204"/>
              <a:ea typeface="+mn-ea"/>
              <a:cs typeface="+mn-cs"/>
            </a:rPr>
            <a:t>There are </a:t>
          </a:r>
          <a:r>
            <a:rPr lang="en-CA" sz="1700" kern="1200" dirty="0"/>
            <a:t>several large vendors such as IBM, Informatica and Collibra in the market.  These vendors don’t cater to smaller organizations</a:t>
          </a:r>
        </a:p>
        <a:p>
          <a:pPr marL="171450" lvl="1" indent="-171450" algn="l" defTabSz="755650">
            <a:lnSpc>
              <a:spcPct val="90000"/>
            </a:lnSpc>
            <a:spcBef>
              <a:spcPct val="0"/>
            </a:spcBef>
            <a:spcAft>
              <a:spcPct val="15000"/>
            </a:spcAft>
            <a:buChar char="•"/>
          </a:pPr>
          <a:r>
            <a:rPr lang="en-CA" sz="1700" kern="1200" dirty="0"/>
            <a:t>Other tools such as Azure Purview is targeted to catalog a specific set of data </a:t>
          </a:r>
          <a:r>
            <a:rPr lang="en-CA" sz="1700" kern="1200" dirty="0">
              <a:solidFill>
                <a:prstClr val="white"/>
              </a:solidFill>
              <a:latin typeface="Calibri" panose="020F0502020204030204"/>
              <a:ea typeface="+mn-ea"/>
              <a:cs typeface="+mn-cs"/>
            </a:rPr>
            <a:t>sources</a:t>
          </a:r>
        </a:p>
        <a:p>
          <a:pPr marL="171450" lvl="1" indent="-171450" algn="l" defTabSz="755650">
            <a:lnSpc>
              <a:spcPct val="90000"/>
            </a:lnSpc>
            <a:spcBef>
              <a:spcPct val="0"/>
            </a:spcBef>
            <a:spcAft>
              <a:spcPct val="15000"/>
            </a:spcAft>
            <a:buChar char="•"/>
          </a:pPr>
          <a:r>
            <a:rPr lang="en-CA" sz="1700" kern="1200" dirty="0">
              <a:solidFill>
                <a:prstClr val="white"/>
              </a:solidFill>
              <a:latin typeface="Calibri" panose="020F0502020204030204"/>
              <a:ea typeface="+mn-ea"/>
              <a:cs typeface="+mn-cs"/>
            </a:rPr>
            <a:t>The price is too expensive, limiting accessibility.</a:t>
          </a:r>
        </a:p>
        <a:p>
          <a:pPr marL="171450" lvl="1" indent="-171450" algn="l" defTabSz="755650">
            <a:lnSpc>
              <a:spcPct val="90000"/>
            </a:lnSpc>
            <a:spcBef>
              <a:spcPct val="0"/>
            </a:spcBef>
            <a:spcAft>
              <a:spcPct val="15000"/>
            </a:spcAft>
            <a:buChar char="•"/>
          </a:pPr>
          <a:r>
            <a:rPr lang="en-CA" sz="1700" kern="1200" dirty="0">
              <a:solidFill>
                <a:prstClr val="white"/>
              </a:solidFill>
              <a:latin typeface="Calibri" panose="020F0502020204030204"/>
              <a:ea typeface="+mn-ea"/>
              <a:cs typeface="+mn-cs"/>
            </a:rPr>
            <a:t>The solutions require costly training because user interface is not easy to understand</a:t>
          </a:r>
        </a:p>
        <a:p>
          <a:pPr marL="171450" lvl="1" indent="0" algn="l" defTabSz="755650">
            <a:lnSpc>
              <a:spcPct val="90000"/>
            </a:lnSpc>
            <a:spcBef>
              <a:spcPct val="0"/>
            </a:spcBef>
            <a:spcAft>
              <a:spcPct val="15000"/>
            </a:spcAft>
            <a:buChar char="•"/>
          </a:pPr>
          <a:endParaRPr lang="en-CA" sz="1700" kern="1200" dirty="0"/>
        </a:p>
      </dsp:txBody>
      <dsp:txXfrm>
        <a:off x="4398802" y="164406"/>
        <a:ext cx="2606015" cy="5458307"/>
      </dsp:txXfrm>
    </dsp:sp>
    <dsp:sp modelId="{E9A41DAA-875F-46D3-87C0-2704E78E09D9}">
      <dsp:nvSpPr>
        <dsp:cNvPr id="0" name=""/>
        <dsp:cNvSpPr/>
      </dsp:nvSpPr>
      <dsp:spPr>
        <a:xfrm>
          <a:off x="3875617" y="4649"/>
          <a:ext cx="1046369" cy="104636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D6D13C-B868-46E1-B4B1-F0D44623616D}">
      <dsp:nvSpPr>
        <dsp:cNvPr id="0" name=""/>
        <dsp:cNvSpPr/>
      </dsp:nvSpPr>
      <dsp:spPr>
        <a:xfrm rot="16200000">
          <a:off x="5746006" y="2631967"/>
          <a:ext cx="4396613" cy="523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61420" bIns="0" numCol="1" spcCol="1270" anchor="t" anchorCtr="0">
          <a:noAutofit/>
        </a:bodyPr>
        <a:lstStyle/>
        <a:p>
          <a:pPr marL="0" lvl="0" indent="0" algn="r" defTabSz="889000">
            <a:lnSpc>
              <a:spcPct val="90000"/>
            </a:lnSpc>
            <a:spcBef>
              <a:spcPct val="0"/>
            </a:spcBef>
            <a:spcAft>
              <a:spcPct val="35000"/>
            </a:spcAft>
            <a:buNone/>
          </a:pPr>
          <a:r>
            <a:rPr lang="en-CA" sz="2000" kern="1200" dirty="0">
              <a:solidFill>
                <a:srgbClr val="002060"/>
              </a:solidFill>
              <a:latin typeface="Arial Black" panose="020B0A04020102020204" pitchFamily="34" charset="0"/>
            </a:rPr>
            <a:t>Our Solution</a:t>
          </a:r>
        </a:p>
      </dsp:txBody>
      <dsp:txXfrm>
        <a:off x="5746006" y="2631967"/>
        <a:ext cx="4396613" cy="523184"/>
      </dsp:txXfrm>
    </dsp:sp>
    <dsp:sp modelId="{C55F2ADA-F270-416A-BA07-A9420DBDF879}">
      <dsp:nvSpPr>
        <dsp:cNvPr id="0" name=""/>
        <dsp:cNvSpPr/>
      </dsp:nvSpPr>
      <dsp:spPr>
        <a:xfrm>
          <a:off x="8150475" y="155085"/>
          <a:ext cx="2606015" cy="54769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461420" rIns="120904" bIns="120904" numCol="1" spcCol="1270" anchor="t" anchorCtr="0">
          <a:noAutofit/>
        </a:bodyPr>
        <a:lstStyle/>
        <a:p>
          <a:pPr marL="171450" lvl="1" indent="-171450" algn="l" defTabSz="755650">
            <a:lnSpc>
              <a:spcPct val="90000"/>
            </a:lnSpc>
            <a:spcBef>
              <a:spcPct val="0"/>
            </a:spcBef>
            <a:spcAft>
              <a:spcPct val="15000"/>
            </a:spcAft>
            <a:buChar char="•"/>
          </a:pPr>
          <a:endParaRPr lang="en-CA" sz="1700" kern="1200" dirty="0"/>
        </a:p>
        <a:p>
          <a:pPr marL="171450" lvl="1" indent="-171450" algn="l" defTabSz="755650">
            <a:lnSpc>
              <a:spcPct val="90000"/>
            </a:lnSpc>
            <a:spcBef>
              <a:spcPct val="0"/>
            </a:spcBef>
            <a:spcAft>
              <a:spcPct val="15000"/>
            </a:spcAft>
            <a:buChar char="•"/>
          </a:pPr>
          <a:endParaRPr lang="en-CA" sz="1700" kern="1200" dirty="0"/>
        </a:p>
        <a:p>
          <a:pPr marL="171450" lvl="1" indent="-171450" algn="l" defTabSz="755650">
            <a:lnSpc>
              <a:spcPct val="90000"/>
            </a:lnSpc>
            <a:spcBef>
              <a:spcPct val="0"/>
            </a:spcBef>
            <a:spcAft>
              <a:spcPct val="15000"/>
            </a:spcAft>
            <a:buChar char="•"/>
          </a:pPr>
          <a:r>
            <a:rPr lang="en-CA" sz="1700" kern="1200" dirty="0"/>
            <a:t>Simple, business friendly design eliminating the need for costly training</a:t>
          </a:r>
        </a:p>
        <a:p>
          <a:pPr marL="171450" lvl="1" indent="-171450" algn="l" defTabSz="755650">
            <a:lnSpc>
              <a:spcPct val="90000"/>
            </a:lnSpc>
            <a:spcBef>
              <a:spcPct val="0"/>
            </a:spcBef>
            <a:spcAft>
              <a:spcPct val="15000"/>
            </a:spcAft>
            <a:buChar char="•"/>
          </a:pPr>
          <a:r>
            <a:rPr lang="en-CA" sz="1700" kern="1200" dirty="0"/>
            <a:t>Licensing structure that facilitates decentralized metadata collection.  </a:t>
          </a:r>
        </a:p>
        <a:p>
          <a:pPr marL="171450" lvl="1" indent="-171450" algn="l" defTabSz="755650">
            <a:lnSpc>
              <a:spcPct val="90000"/>
            </a:lnSpc>
            <a:spcBef>
              <a:spcPct val="0"/>
            </a:spcBef>
            <a:spcAft>
              <a:spcPct val="15000"/>
            </a:spcAft>
            <a:buChar char="•"/>
          </a:pPr>
          <a:r>
            <a:rPr lang="en-CA" sz="1700" kern="1200" dirty="0"/>
            <a:t>Fit for purpose solution. Continuous feature enhancement based on user feedback</a:t>
          </a:r>
        </a:p>
        <a:p>
          <a:pPr marL="171450" lvl="1" indent="-171450" algn="l" defTabSz="755650">
            <a:lnSpc>
              <a:spcPct val="90000"/>
            </a:lnSpc>
            <a:spcBef>
              <a:spcPct val="0"/>
            </a:spcBef>
            <a:spcAft>
              <a:spcPct val="15000"/>
            </a:spcAft>
            <a:buChar char="•"/>
          </a:pPr>
          <a:endParaRPr lang="en-CA" sz="1700" kern="1200" dirty="0"/>
        </a:p>
      </dsp:txBody>
      <dsp:txXfrm>
        <a:off x="8150475" y="155085"/>
        <a:ext cx="2606015" cy="5476949"/>
      </dsp:txXfrm>
    </dsp:sp>
    <dsp:sp modelId="{3479B20F-853A-424E-BA4C-11B268C02EBB}">
      <dsp:nvSpPr>
        <dsp:cNvPr id="0" name=""/>
        <dsp:cNvSpPr/>
      </dsp:nvSpPr>
      <dsp:spPr>
        <a:xfrm>
          <a:off x="7682720" y="4649"/>
          <a:ext cx="1046369" cy="1046369"/>
        </a:xfrm>
        <a:prstGeom prst="rect">
          <a:avLst/>
        </a:prstGeom>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7B9095-3C0F-437E-B3DB-E9C8BB37289F}" type="datetimeFigureOut">
              <a:rPr lang="fr-FR" smtClean="0"/>
              <a:t>13/07/2021</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EF2798-26FD-4542-86A6-34E34EF83545}" type="slidenum">
              <a:rPr lang="fr-FR" smtClean="0"/>
              <a:t>‹#›</a:t>
            </a:fld>
            <a:endParaRPr lang="fr-FR" dirty="0"/>
          </a:p>
        </p:txBody>
      </p:sp>
    </p:spTree>
    <p:extLst>
      <p:ext uri="{BB962C8B-B14F-4D97-AF65-F5344CB8AC3E}">
        <p14:creationId xmlns:p14="http://schemas.microsoft.com/office/powerpoint/2010/main" val="4068353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5BB95-6531-431F-BC16-D5C3E8D843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BD1328E9-E686-4247-A870-58A273934F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0607C909-89FA-4D55-9B2E-704FC07E2529}"/>
              </a:ext>
            </a:extLst>
          </p:cNvPr>
          <p:cNvSpPr>
            <a:spLocks noGrp="1"/>
          </p:cNvSpPr>
          <p:nvPr>
            <p:ph type="dt" sz="half" idx="10"/>
          </p:nvPr>
        </p:nvSpPr>
        <p:spPr/>
        <p:txBody>
          <a:bodyPr/>
          <a:lstStyle/>
          <a:p>
            <a:fld id="{83507469-1F67-48A5-9784-42D13CA93B49}" type="datetime1">
              <a:rPr lang="en-CA" smtClean="0"/>
              <a:t>2021-07-13</a:t>
            </a:fld>
            <a:endParaRPr lang="en-CA" dirty="0"/>
          </a:p>
        </p:txBody>
      </p:sp>
      <p:sp>
        <p:nvSpPr>
          <p:cNvPr id="5" name="Footer Placeholder 4">
            <a:extLst>
              <a:ext uri="{FF2B5EF4-FFF2-40B4-BE49-F238E27FC236}">
                <a16:creationId xmlns:a16="http://schemas.microsoft.com/office/drawing/2014/main" id="{9F857A3C-21D9-460F-B42B-DFC5F17F0548}"/>
              </a:ext>
            </a:extLst>
          </p:cNvPr>
          <p:cNvSpPr>
            <a:spLocks noGrp="1"/>
          </p:cNvSpPr>
          <p:nvPr>
            <p:ph type="ftr" sz="quarter" idx="11"/>
          </p:nvPr>
        </p:nvSpPr>
        <p:spPr/>
        <p:txBody>
          <a:bodyPr/>
          <a:lstStyle/>
          <a:p>
            <a:r>
              <a:rPr lang="en-US"/>
              <a:t>jane.estrada@eurykadm.com  Cell : 416-575-9900              CONFIDENTIAL</a:t>
            </a:r>
            <a:endParaRPr lang="en-CA" dirty="0"/>
          </a:p>
        </p:txBody>
      </p:sp>
      <p:sp>
        <p:nvSpPr>
          <p:cNvPr id="6" name="Slide Number Placeholder 5">
            <a:extLst>
              <a:ext uri="{FF2B5EF4-FFF2-40B4-BE49-F238E27FC236}">
                <a16:creationId xmlns:a16="http://schemas.microsoft.com/office/drawing/2014/main" id="{7141FEB8-7BA3-441E-9C03-18C9ED1197E6}"/>
              </a:ext>
            </a:extLst>
          </p:cNvPr>
          <p:cNvSpPr>
            <a:spLocks noGrp="1"/>
          </p:cNvSpPr>
          <p:nvPr>
            <p:ph type="sldNum" sz="quarter" idx="12"/>
          </p:nvPr>
        </p:nvSpPr>
        <p:spPr/>
        <p:txBody>
          <a:bodyPr/>
          <a:lstStyle/>
          <a:p>
            <a:fld id="{567FC4B8-C254-45AC-972F-201CE24757F0}" type="slidenum">
              <a:rPr lang="en-CA" smtClean="0"/>
              <a:t>‹#›</a:t>
            </a:fld>
            <a:endParaRPr lang="en-CA" dirty="0"/>
          </a:p>
        </p:txBody>
      </p:sp>
    </p:spTree>
    <p:extLst>
      <p:ext uri="{BB962C8B-B14F-4D97-AF65-F5344CB8AC3E}">
        <p14:creationId xmlns:p14="http://schemas.microsoft.com/office/powerpoint/2010/main" val="4275128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0348C-1E34-454C-AF63-EEC3DFF09BC6}"/>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7855B16D-7A9A-4F92-853B-D0553927D3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2C5C7C81-5B3E-4F08-94D8-49D277AF05C9}"/>
              </a:ext>
            </a:extLst>
          </p:cNvPr>
          <p:cNvSpPr>
            <a:spLocks noGrp="1"/>
          </p:cNvSpPr>
          <p:nvPr>
            <p:ph type="dt" sz="half" idx="10"/>
          </p:nvPr>
        </p:nvSpPr>
        <p:spPr/>
        <p:txBody>
          <a:bodyPr/>
          <a:lstStyle/>
          <a:p>
            <a:fld id="{4612A066-3200-4095-9075-CF2C52011A8B}" type="datetime1">
              <a:rPr lang="en-CA" smtClean="0"/>
              <a:t>2021-07-13</a:t>
            </a:fld>
            <a:endParaRPr lang="en-CA" dirty="0"/>
          </a:p>
        </p:txBody>
      </p:sp>
      <p:sp>
        <p:nvSpPr>
          <p:cNvPr id="5" name="Footer Placeholder 4">
            <a:extLst>
              <a:ext uri="{FF2B5EF4-FFF2-40B4-BE49-F238E27FC236}">
                <a16:creationId xmlns:a16="http://schemas.microsoft.com/office/drawing/2014/main" id="{A6F0650F-0D46-48A1-A89A-20DD5983B20E}"/>
              </a:ext>
            </a:extLst>
          </p:cNvPr>
          <p:cNvSpPr>
            <a:spLocks noGrp="1"/>
          </p:cNvSpPr>
          <p:nvPr>
            <p:ph type="ftr" sz="quarter" idx="11"/>
          </p:nvPr>
        </p:nvSpPr>
        <p:spPr/>
        <p:txBody>
          <a:bodyPr/>
          <a:lstStyle/>
          <a:p>
            <a:r>
              <a:rPr lang="en-US"/>
              <a:t>jane.estrada@eurykadm.com  Cell : 416-575-9900              CONFIDENTIAL</a:t>
            </a:r>
            <a:endParaRPr lang="en-CA" dirty="0"/>
          </a:p>
        </p:txBody>
      </p:sp>
      <p:sp>
        <p:nvSpPr>
          <p:cNvPr id="6" name="Slide Number Placeholder 5">
            <a:extLst>
              <a:ext uri="{FF2B5EF4-FFF2-40B4-BE49-F238E27FC236}">
                <a16:creationId xmlns:a16="http://schemas.microsoft.com/office/drawing/2014/main" id="{755087DD-1D70-4E51-A237-5D42AF534ADF}"/>
              </a:ext>
            </a:extLst>
          </p:cNvPr>
          <p:cNvSpPr>
            <a:spLocks noGrp="1"/>
          </p:cNvSpPr>
          <p:nvPr>
            <p:ph type="sldNum" sz="quarter" idx="12"/>
          </p:nvPr>
        </p:nvSpPr>
        <p:spPr/>
        <p:txBody>
          <a:bodyPr/>
          <a:lstStyle/>
          <a:p>
            <a:fld id="{567FC4B8-C254-45AC-972F-201CE24757F0}" type="slidenum">
              <a:rPr lang="en-CA" smtClean="0"/>
              <a:t>‹#›</a:t>
            </a:fld>
            <a:endParaRPr lang="en-CA" dirty="0"/>
          </a:p>
        </p:txBody>
      </p:sp>
    </p:spTree>
    <p:extLst>
      <p:ext uri="{BB962C8B-B14F-4D97-AF65-F5344CB8AC3E}">
        <p14:creationId xmlns:p14="http://schemas.microsoft.com/office/powerpoint/2010/main" val="1090124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1F183-FB99-4D3E-B839-4EA4A57295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2BB13B2D-7552-4DC8-8DC0-F08BBBEC60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5CDA28-AEF7-45F2-A4A9-07B3C674EFAD}"/>
              </a:ext>
            </a:extLst>
          </p:cNvPr>
          <p:cNvSpPr>
            <a:spLocks noGrp="1"/>
          </p:cNvSpPr>
          <p:nvPr>
            <p:ph type="dt" sz="half" idx="10"/>
          </p:nvPr>
        </p:nvSpPr>
        <p:spPr/>
        <p:txBody>
          <a:bodyPr/>
          <a:lstStyle/>
          <a:p>
            <a:fld id="{7A80AFDF-CF26-4E4A-9124-84E362047514}" type="datetime1">
              <a:rPr lang="en-CA" smtClean="0"/>
              <a:t>2021-07-13</a:t>
            </a:fld>
            <a:endParaRPr lang="en-CA" dirty="0"/>
          </a:p>
        </p:txBody>
      </p:sp>
      <p:sp>
        <p:nvSpPr>
          <p:cNvPr id="5" name="Footer Placeholder 4">
            <a:extLst>
              <a:ext uri="{FF2B5EF4-FFF2-40B4-BE49-F238E27FC236}">
                <a16:creationId xmlns:a16="http://schemas.microsoft.com/office/drawing/2014/main" id="{477571FF-6939-45D2-AA29-9EECD6F45DC5}"/>
              </a:ext>
            </a:extLst>
          </p:cNvPr>
          <p:cNvSpPr>
            <a:spLocks noGrp="1"/>
          </p:cNvSpPr>
          <p:nvPr>
            <p:ph type="ftr" sz="quarter" idx="11"/>
          </p:nvPr>
        </p:nvSpPr>
        <p:spPr/>
        <p:txBody>
          <a:bodyPr/>
          <a:lstStyle/>
          <a:p>
            <a:r>
              <a:rPr lang="en-US"/>
              <a:t>jane.estrada@eurykadm.com  Cell : 416-575-9900              CONFIDENTIAL</a:t>
            </a:r>
            <a:endParaRPr lang="en-CA" dirty="0"/>
          </a:p>
        </p:txBody>
      </p:sp>
      <p:sp>
        <p:nvSpPr>
          <p:cNvPr id="6" name="Slide Number Placeholder 5">
            <a:extLst>
              <a:ext uri="{FF2B5EF4-FFF2-40B4-BE49-F238E27FC236}">
                <a16:creationId xmlns:a16="http://schemas.microsoft.com/office/drawing/2014/main" id="{DDC09C02-962A-465E-8F5E-EC96E73EC5D0}"/>
              </a:ext>
            </a:extLst>
          </p:cNvPr>
          <p:cNvSpPr>
            <a:spLocks noGrp="1"/>
          </p:cNvSpPr>
          <p:nvPr>
            <p:ph type="sldNum" sz="quarter" idx="12"/>
          </p:nvPr>
        </p:nvSpPr>
        <p:spPr/>
        <p:txBody>
          <a:bodyPr/>
          <a:lstStyle/>
          <a:p>
            <a:fld id="{567FC4B8-C254-45AC-972F-201CE24757F0}" type="slidenum">
              <a:rPr lang="en-CA" smtClean="0"/>
              <a:t>‹#›</a:t>
            </a:fld>
            <a:endParaRPr lang="en-CA" dirty="0"/>
          </a:p>
        </p:txBody>
      </p:sp>
    </p:spTree>
    <p:extLst>
      <p:ext uri="{BB962C8B-B14F-4D97-AF65-F5344CB8AC3E}">
        <p14:creationId xmlns:p14="http://schemas.microsoft.com/office/powerpoint/2010/main" val="1244242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2FA4A-4CF4-4CBC-A1B9-1CB2747A6C35}"/>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C6A5DE88-A2B2-4814-AF64-DB3743D965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48978FA2-BBFE-4319-91EA-5D2746287E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A8D662C9-12FE-4415-8B74-3AC1C7BD54B6}"/>
              </a:ext>
            </a:extLst>
          </p:cNvPr>
          <p:cNvSpPr>
            <a:spLocks noGrp="1"/>
          </p:cNvSpPr>
          <p:nvPr>
            <p:ph type="dt" sz="half" idx="10"/>
          </p:nvPr>
        </p:nvSpPr>
        <p:spPr/>
        <p:txBody>
          <a:bodyPr/>
          <a:lstStyle/>
          <a:p>
            <a:fld id="{054FC800-BDF9-4568-8C4C-514F6FC99093}" type="datetime1">
              <a:rPr lang="en-CA" smtClean="0"/>
              <a:t>2021-07-13</a:t>
            </a:fld>
            <a:endParaRPr lang="en-CA" dirty="0"/>
          </a:p>
        </p:txBody>
      </p:sp>
      <p:sp>
        <p:nvSpPr>
          <p:cNvPr id="6" name="Footer Placeholder 5">
            <a:extLst>
              <a:ext uri="{FF2B5EF4-FFF2-40B4-BE49-F238E27FC236}">
                <a16:creationId xmlns:a16="http://schemas.microsoft.com/office/drawing/2014/main" id="{1A08B978-E0C0-4ECE-8670-91F214A55A36}"/>
              </a:ext>
            </a:extLst>
          </p:cNvPr>
          <p:cNvSpPr>
            <a:spLocks noGrp="1"/>
          </p:cNvSpPr>
          <p:nvPr>
            <p:ph type="ftr" sz="quarter" idx="11"/>
          </p:nvPr>
        </p:nvSpPr>
        <p:spPr/>
        <p:txBody>
          <a:bodyPr/>
          <a:lstStyle/>
          <a:p>
            <a:r>
              <a:rPr lang="en-US"/>
              <a:t>jane.estrada@eurykadm.com  Cell : 416-575-9900              CONFIDENTIAL</a:t>
            </a:r>
            <a:endParaRPr lang="en-CA" dirty="0"/>
          </a:p>
        </p:txBody>
      </p:sp>
      <p:sp>
        <p:nvSpPr>
          <p:cNvPr id="7" name="Slide Number Placeholder 6">
            <a:extLst>
              <a:ext uri="{FF2B5EF4-FFF2-40B4-BE49-F238E27FC236}">
                <a16:creationId xmlns:a16="http://schemas.microsoft.com/office/drawing/2014/main" id="{3C0E15D3-1666-4CC8-956F-6A8009589F7F}"/>
              </a:ext>
            </a:extLst>
          </p:cNvPr>
          <p:cNvSpPr>
            <a:spLocks noGrp="1"/>
          </p:cNvSpPr>
          <p:nvPr>
            <p:ph type="sldNum" sz="quarter" idx="12"/>
          </p:nvPr>
        </p:nvSpPr>
        <p:spPr/>
        <p:txBody>
          <a:bodyPr/>
          <a:lstStyle/>
          <a:p>
            <a:fld id="{567FC4B8-C254-45AC-972F-201CE24757F0}" type="slidenum">
              <a:rPr lang="en-CA" smtClean="0"/>
              <a:t>‹#›</a:t>
            </a:fld>
            <a:endParaRPr lang="en-CA" dirty="0"/>
          </a:p>
        </p:txBody>
      </p:sp>
    </p:spTree>
    <p:extLst>
      <p:ext uri="{BB962C8B-B14F-4D97-AF65-F5344CB8AC3E}">
        <p14:creationId xmlns:p14="http://schemas.microsoft.com/office/powerpoint/2010/main" val="3989682940"/>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D719B-25C6-43AA-9F11-95985B8C2C92}"/>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7077623A-36FB-475A-AB34-BDFD7CE1FD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AC8EF-D16F-44B2-9D58-3B2B5DD470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7B3EB45C-7266-4B54-8846-D6EC2C4978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431FE6-FB2B-43DC-8FEE-A9B8B71977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1FD20A34-1DFA-44BE-82CA-AD685327930B}"/>
              </a:ext>
            </a:extLst>
          </p:cNvPr>
          <p:cNvSpPr>
            <a:spLocks noGrp="1"/>
          </p:cNvSpPr>
          <p:nvPr>
            <p:ph type="dt" sz="half" idx="10"/>
          </p:nvPr>
        </p:nvSpPr>
        <p:spPr/>
        <p:txBody>
          <a:bodyPr/>
          <a:lstStyle/>
          <a:p>
            <a:fld id="{054FC800-BDF9-4568-8C4C-514F6FC99093}" type="datetime1">
              <a:rPr lang="en-CA" smtClean="0"/>
              <a:t>2021-07-13</a:t>
            </a:fld>
            <a:endParaRPr lang="en-CA" dirty="0"/>
          </a:p>
        </p:txBody>
      </p:sp>
      <p:sp>
        <p:nvSpPr>
          <p:cNvPr id="8" name="Footer Placeholder 7">
            <a:extLst>
              <a:ext uri="{FF2B5EF4-FFF2-40B4-BE49-F238E27FC236}">
                <a16:creationId xmlns:a16="http://schemas.microsoft.com/office/drawing/2014/main" id="{D5AFDFF7-BDBA-487E-9EEB-0A9CFC6A5AF6}"/>
              </a:ext>
            </a:extLst>
          </p:cNvPr>
          <p:cNvSpPr>
            <a:spLocks noGrp="1"/>
          </p:cNvSpPr>
          <p:nvPr>
            <p:ph type="ftr" sz="quarter" idx="11"/>
          </p:nvPr>
        </p:nvSpPr>
        <p:spPr/>
        <p:txBody>
          <a:bodyPr/>
          <a:lstStyle/>
          <a:p>
            <a:r>
              <a:rPr lang="en-US"/>
              <a:t>jane.estrada@eurykadm.com  Cell : 416-575-9900              CONFIDENTIAL</a:t>
            </a:r>
            <a:endParaRPr lang="en-CA" dirty="0"/>
          </a:p>
        </p:txBody>
      </p:sp>
      <p:sp>
        <p:nvSpPr>
          <p:cNvPr id="9" name="Slide Number Placeholder 8">
            <a:extLst>
              <a:ext uri="{FF2B5EF4-FFF2-40B4-BE49-F238E27FC236}">
                <a16:creationId xmlns:a16="http://schemas.microsoft.com/office/drawing/2014/main" id="{55C9DFAC-CBC2-4E0A-93B4-9A5250FCD5A1}"/>
              </a:ext>
            </a:extLst>
          </p:cNvPr>
          <p:cNvSpPr>
            <a:spLocks noGrp="1"/>
          </p:cNvSpPr>
          <p:nvPr>
            <p:ph type="sldNum" sz="quarter" idx="12"/>
          </p:nvPr>
        </p:nvSpPr>
        <p:spPr/>
        <p:txBody>
          <a:bodyPr/>
          <a:lstStyle/>
          <a:p>
            <a:fld id="{567FC4B8-C254-45AC-972F-201CE24757F0}" type="slidenum">
              <a:rPr lang="en-CA" smtClean="0"/>
              <a:t>‹#›</a:t>
            </a:fld>
            <a:endParaRPr lang="en-CA" dirty="0"/>
          </a:p>
        </p:txBody>
      </p:sp>
    </p:spTree>
    <p:extLst>
      <p:ext uri="{BB962C8B-B14F-4D97-AF65-F5344CB8AC3E}">
        <p14:creationId xmlns:p14="http://schemas.microsoft.com/office/powerpoint/2010/main" val="413343362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0E4C-0484-4738-9CCC-95F76EE70B05}"/>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4C2A51E4-5047-4D94-9280-3EAE3A5DDB0A}"/>
              </a:ext>
            </a:extLst>
          </p:cNvPr>
          <p:cNvSpPr>
            <a:spLocks noGrp="1"/>
          </p:cNvSpPr>
          <p:nvPr>
            <p:ph type="dt" sz="half" idx="10"/>
          </p:nvPr>
        </p:nvSpPr>
        <p:spPr/>
        <p:txBody>
          <a:bodyPr/>
          <a:lstStyle/>
          <a:p>
            <a:fld id="{09921FDB-7019-4BBA-8979-DC4ECBE5C57E}" type="datetime1">
              <a:rPr lang="en-CA" smtClean="0"/>
              <a:t>2021-07-13</a:t>
            </a:fld>
            <a:endParaRPr lang="en-CA" dirty="0"/>
          </a:p>
        </p:txBody>
      </p:sp>
      <p:sp>
        <p:nvSpPr>
          <p:cNvPr id="4" name="Footer Placeholder 3">
            <a:extLst>
              <a:ext uri="{FF2B5EF4-FFF2-40B4-BE49-F238E27FC236}">
                <a16:creationId xmlns:a16="http://schemas.microsoft.com/office/drawing/2014/main" id="{1A7995D7-FDB8-44DF-AB82-6582A0395B7E}"/>
              </a:ext>
            </a:extLst>
          </p:cNvPr>
          <p:cNvSpPr>
            <a:spLocks noGrp="1"/>
          </p:cNvSpPr>
          <p:nvPr>
            <p:ph type="ftr" sz="quarter" idx="11"/>
          </p:nvPr>
        </p:nvSpPr>
        <p:spPr/>
        <p:txBody>
          <a:bodyPr/>
          <a:lstStyle/>
          <a:p>
            <a:r>
              <a:rPr lang="en-US"/>
              <a:t>jane.estrada@eurykadm.com  Cell : 416-575-9900              CONFIDENTIAL</a:t>
            </a:r>
            <a:endParaRPr lang="en-CA" dirty="0"/>
          </a:p>
        </p:txBody>
      </p:sp>
      <p:sp>
        <p:nvSpPr>
          <p:cNvPr id="5" name="Slide Number Placeholder 4">
            <a:extLst>
              <a:ext uri="{FF2B5EF4-FFF2-40B4-BE49-F238E27FC236}">
                <a16:creationId xmlns:a16="http://schemas.microsoft.com/office/drawing/2014/main" id="{BA3A56FA-3EF5-4735-B34D-043B79A7A001}"/>
              </a:ext>
            </a:extLst>
          </p:cNvPr>
          <p:cNvSpPr>
            <a:spLocks noGrp="1"/>
          </p:cNvSpPr>
          <p:nvPr>
            <p:ph type="sldNum" sz="quarter" idx="12"/>
          </p:nvPr>
        </p:nvSpPr>
        <p:spPr/>
        <p:txBody>
          <a:bodyPr/>
          <a:lstStyle/>
          <a:p>
            <a:fld id="{567FC4B8-C254-45AC-972F-201CE24757F0}" type="slidenum">
              <a:rPr lang="en-CA" smtClean="0"/>
              <a:t>‹#›</a:t>
            </a:fld>
            <a:endParaRPr lang="en-CA" dirty="0"/>
          </a:p>
        </p:txBody>
      </p:sp>
    </p:spTree>
    <p:extLst>
      <p:ext uri="{BB962C8B-B14F-4D97-AF65-F5344CB8AC3E}">
        <p14:creationId xmlns:p14="http://schemas.microsoft.com/office/powerpoint/2010/main" val="3587742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D16B25-DCE5-4E9F-AF80-33DA70CAAAA7}"/>
              </a:ext>
            </a:extLst>
          </p:cNvPr>
          <p:cNvSpPr>
            <a:spLocks noGrp="1"/>
          </p:cNvSpPr>
          <p:nvPr>
            <p:ph type="dt" sz="half" idx="10"/>
          </p:nvPr>
        </p:nvSpPr>
        <p:spPr/>
        <p:txBody>
          <a:bodyPr/>
          <a:lstStyle/>
          <a:p>
            <a:fld id="{9F8D8C2C-D434-44BC-89BC-0218B98529C4}" type="datetime1">
              <a:rPr lang="en-CA" smtClean="0"/>
              <a:t>2021-07-13</a:t>
            </a:fld>
            <a:endParaRPr lang="en-CA" dirty="0"/>
          </a:p>
        </p:txBody>
      </p:sp>
      <p:sp>
        <p:nvSpPr>
          <p:cNvPr id="3" name="Footer Placeholder 2">
            <a:extLst>
              <a:ext uri="{FF2B5EF4-FFF2-40B4-BE49-F238E27FC236}">
                <a16:creationId xmlns:a16="http://schemas.microsoft.com/office/drawing/2014/main" id="{93E0D87C-F5A8-4201-BEA8-8D2C6A931A48}"/>
              </a:ext>
            </a:extLst>
          </p:cNvPr>
          <p:cNvSpPr>
            <a:spLocks noGrp="1"/>
          </p:cNvSpPr>
          <p:nvPr>
            <p:ph type="ftr" sz="quarter" idx="11"/>
          </p:nvPr>
        </p:nvSpPr>
        <p:spPr/>
        <p:txBody>
          <a:bodyPr/>
          <a:lstStyle/>
          <a:p>
            <a:r>
              <a:rPr lang="en-US"/>
              <a:t>jane.estrada@eurykadm.com  Cell : 416-575-9900              CONFIDENTIAL</a:t>
            </a:r>
            <a:endParaRPr lang="en-CA" dirty="0"/>
          </a:p>
        </p:txBody>
      </p:sp>
      <p:sp>
        <p:nvSpPr>
          <p:cNvPr id="4" name="Slide Number Placeholder 3">
            <a:extLst>
              <a:ext uri="{FF2B5EF4-FFF2-40B4-BE49-F238E27FC236}">
                <a16:creationId xmlns:a16="http://schemas.microsoft.com/office/drawing/2014/main" id="{29C950C1-525E-46A0-8C40-AB83A7F71222}"/>
              </a:ext>
            </a:extLst>
          </p:cNvPr>
          <p:cNvSpPr>
            <a:spLocks noGrp="1"/>
          </p:cNvSpPr>
          <p:nvPr>
            <p:ph type="sldNum" sz="quarter" idx="12"/>
          </p:nvPr>
        </p:nvSpPr>
        <p:spPr/>
        <p:txBody>
          <a:bodyPr/>
          <a:lstStyle/>
          <a:p>
            <a:fld id="{567FC4B8-C254-45AC-972F-201CE24757F0}" type="slidenum">
              <a:rPr lang="en-CA" smtClean="0"/>
              <a:t>‹#›</a:t>
            </a:fld>
            <a:endParaRPr lang="en-CA" dirty="0"/>
          </a:p>
        </p:txBody>
      </p:sp>
    </p:spTree>
    <p:extLst>
      <p:ext uri="{BB962C8B-B14F-4D97-AF65-F5344CB8AC3E}">
        <p14:creationId xmlns:p14="http://schemas.microsoft.com/office/powerpoint/2010/main" val="2527310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486C8-A2A1-4FD8-9928-A2783A9FF6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C3C3AD82-D42F-4886-84E1-DA88ABCC6F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C9874947-8730-423D-957A-C1D71B733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5133A-8094-40CC-9F53-5C4C78E88F5B}"/>
              </a:ext>
            </a:extLst>
          </p:cNvPr>
          <p:cNvSpPr>
            <a:spLocks noGrp="1"/>
          </p:cNvSpPr>
          <p:nvPr>
            <p:ph type="dt" sz="half" idx="10"/>
          </p:nvPr>
        </p:nvSpPr>
        <p:spPr/>
        <p:txBody>
          <a:bodyPr/>
          <a:lstStyle/>
          <a:p>
            <a:fld id="{054FC800-BDF9-4568-8C4C-514F6FC99093}" type="datetime1">
              <a:rPr lang="en-CA" smtClean="0"/>
              <a:t>2021-07-13</a:t>
            </a:fld>
            <a:endParaRPr lang="en-CA" dirty="0"/>
          </a:p>
        </p:txBody>
      </p:sp>
      <p:sp>
        <p:nvSpPr>
          <p:cNvPr id="6" name="Footer Placeholder 5">
            <a:extLst>
              <a:ext uri="{FF2B5EF4-FFF2-40B4-BE49-F238E27FC236}">
                <a16:creationId xmlns:a16="http://schemas.microsoft.com/office/drawing/2014/main" id="{A3495CF0-C710-4454-AAD4-9F42321244DF}"/>
              </a:ext>
            </a:extLst>
          </p:cNvPr>
          <p:cNvSpPr>
            <a:spLocks noGrp="1"/>
          </p:cNvSpPr>
          <p:nvPr>
            <p:ph type="ftr" sz="quarter" idx="11"/>
          </p:nvPr>
        </p:nvSpPr>
        <p:spPr/>
        <p:txBody>
          <a:bodyPr/>
          <a:lstStyle/>
          <a:p>
            <a:r>
              <a:rPr lang="en-US"/>
              <a:t>jane.estrada@eurykadm.com  Cell : 416-575-9900              CONFIDENTIAL</a:t>
            </a:r>
            <a:endParaRPr lang="en-CA" dirty="0"/>
          </a:p>
        </p:txBody>
      </p:sp>
      <p:sp>
        <p:nvSpPr>
          <p:cNvPr id="7" name="Slide Number Placeholder 6">
            <a:extLst>
              <a:ext uri="{FF2B5EF4-FFF2-40B4-BE49-F238E27FC236}">
                <a16:creationId xmlns:a16="http://schemas.microsoft.com/office/drawing/2014/main" id="{122FC8E2-33F1-4B7D-9CF8-D4358F59E20A}"/>
              </a:ext>
            </a:extLst>
          </p:cNvPr>
          <p:cNvSpPr>
            <a:spLocks noGrp="1"/>
          </p:cNvSpPr>
          <p:nvPr>
            <p:ph type="sldNum" sz="quarter" idx="12"/>
          </p:nvPr>
        </p:nvSpPr>
        <p:spPr/>
        <p:txBody>
          <a:bodyPr/>
          <a:lstStyle/>
          <a:p>
            <a:fld id="{567FC4B8-C254-45AC-972F-201CE24757F0}" type="slidenum">
              <a:rPr lang="en-CA" smtClean="0"/>
              <a:t>‹#›</a:t>
            </a:fld>
            <a:endParaRPr lang="en-CA" dirty="0"/>
          </a:p>
        </p:txBody>
      </p:sp>
    </p:spTree>
    <p:extLst>
      <p:ext uri="{BB962C8B-B14F-4D97-AF65-F5344CB8AC3E}">
        <p14:creationId xmlns:p14="http://schemas.microsoft.com/office/powerpoint/2010/main" val="407448484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A109F-1EE9-4671-A301-0E67C60377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76A4D014-2568-48C8-809F-44C5C7F939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A1664C4E-B241-4DC8-AE00-F0E8F67CFF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7B1FA9-2800-4335-92E2-FF894BC5AB5A}"/>
              </a:ext>
            </a:extLst>
          </p:cNvPr>
          <p:cNvSpPr>
            <a:spLocks noGrp="1"/>
          </p:cNvSpPr>
          <p:nvPr>
            <p:ph type="dt" sz="half" idx="10"/>
          </p:nvPr>
        </p:nvSpPr>
        <p:spPr/>
        <p:txBody>
          <a:bodyPr/>
          <a:lstStyle/>
          <a:p>
            <a:fld id="{9ADCCB85-C154-4F7F-9D6E-F7B327C1DC5C}" type="datetime1">
              <a:rPr lang="en-CA" smtClean="0"/>
              <a:t>2021-07-13</a:t>
            </a:fld>
            <a:endParaRPr lang="en-CA" dirty="0"/>
          </a:p>
        </p:txBody>
      </p:sp>
      <p:sp>
        <p:nvSpPr>
          <p:cNvPr id="6" name="Footer Placeholder 5">
            <a:extLst>
              <a:ext uri="{FF2B5EF4-FFF2-40B4-BE49-F238E27FC236}">
                <a16:creationId xmlns:a16="http://schemas.microsoft.com/office/drawing/2014/main" id="{4146EAB8-E1F1-4A34-BE8A-AF2984431DBE}"/>
              </a:ext>
            </a:extLst>
          </p:cNvPr>
          <p:cNvSpPr>
            <a:spLocks noGrp="1"/>
          </p:cNvSpPr>
          <p:nvPr>
            <p:ph type="ftr" sz="quarter" idx="11"/>
          </p:nvPr>
        </p:nvSpPr>
        <p:spPr/>
        <p:txBody>
          <a:bodyPr/>
          <a:lstStyle/>
          <a:p>
            <a:r>
              <a:rPr lang="en-US"/>
              <a:t>jane.estrada@eurykadm.com  Cell : 416-575-9900              CONFIDENTIAL</a:t>
            </a:r>
            <a:endParaRPr lang="en-CA" dirty="0"/>
          </a:p>
        </p:txBody>
      </p:sp>
      <p:sp>
        <p:nvSpPr>
          <p:cNvPr id="7" name="Slide Number Placeholder 6">
            <a:extLst>
              <a:ext uri="{FF2B5EF4-FFF2-40B4-BE49-F238E27FC236}">
                <a16:creationId xmlns:a16="http://schemas.microsoft.com/office/drawing/2014/main" id="{0797E1C3-28FF-48D4-B1A2-AF5B8242B634}"/>
              </a:ext>
            </a:extLst>
          </p:cNvPr>
          <p:cNvSpPr>
            <a:spLocks noGrp="1"/>
          </p:cNvSpPr>
          <p:nvPr>
            <p:ph type="sldNum" sz="quarter" idx="12"/>
          </p:nvPr>
        </p:nvSpPr>
        <p:spPr/>
        <p:txBody>
          <a:bodyPr/>
          <a:lstStyle/>
          <a:p>
            <a:fld id="{567FC4B8-C254-45AC-972F-201CE24757F0}" type="slidenum">
              <a:rPr lang="en-CA" smtClean="0"/>
              <a:t>‹#›</a:t>
            </a:fld>
            <a:endParaRPr lang="en-CA" dirty="0"/>
          </a:p>
        </p:txBody>
      </p:sp>
    </p:spTree>
    <p:extLst>
      <p:ext uri="{BB962C8B-B14F-4D97-AF65-F5344CB8AC3E}">
        <p14:creationId xmlns:p14="http://schemas.microsoft.com/office/powerpoint/2010/main" val="3048543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DA493-8D3A-49EA-AF19-60D17BDDCA67}"/>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9E6B8155-86C1-4DD4-A0D1-8CA14ECE17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3D5FBB80-E086-45A7-8CE9-1B040B34E59C}"/>
              </a:ext>
            </a:extLst>
          </p:cNvPr>
          <p:cNvSpPr>
            <a:spLocks noGrp="1"/>
          </p:cNvSpPr>
          <p:nvPr>
            <p:ph type="dt" sz="half" idx="10"/>
          </p:nvPr>
        </p:nvSpPr>
        <p:spPr/>
        <p:txBody>
          <a:bodyPr/>
          <a:lstStyle/>
          <a:p>
            <a:fld id="{EE6F2711-8F3D-4CD2-B387-80F0E4FCC95B}" type="datetime1">
              <a:rPr lang="en-CA" smtClean="0"/>
              <a:t>2021-07-13</a:t>
            </a:fld>
            <a:endParaRPr lang="en-CA" dirty="0"/>
          </a:p>
        </p:txBody>
      </p:sp>
      <p:sp>
        <p:nvSpPr>
          <p:cNvPr id="5" name="Footer Placeholder 4">
            <a:extLst>
              <a:ext uri="{FF2B5EF4-FFF2-40B4-BE49-F238E27FC236}">
                <a16:creationId xmlns:a16="http://schemas.microsoft.com/office/drawing/2014/main" id="{2BD15665-BB67-4473-A8A7-5199D455FAB4}"/>
              </a:ext>
            </a:extLst>
          </p:cNvPr>
          <p:cNvSpPr>
            <a:spLocks noGrp="1"/>
          </p:cNvSpPr>
          <p:nvPr>
            <p:ph type="ftr" sz="quarter" idx="11"/>
          </p:nvPr>
        </p:nvSpPr>
        <p:spPr/>
        <p:txBody>
          <a:bodyPr/>
          <a:lstStyle/>
          <a:p>
            <a:r>
              <a:rPr lang="en-US"/>
              <a:t>jane.estrada@eurykadm.com  Cell : 416-575-9900              CONFIDENTIAL</a:t>
            </a:r>
            <a:endParaRPr lang="en-CA" dirty="0"/>
          </a:p>
        </p:txBody>
      </p:sp>
      <p:sp>
        <p:nvSpPr>
          <p:cNvPr id="6" name="Slide Number Placeholder 5">
            <a:extLst>
              <a:ext uri="{FF2B5EF4-FFF2-40B4-BE49-F238E27FC236}">
                <a16:creationId xmlns:a16="http://schemas.microsoft.com/office/drawing/2014/main" id="{934177C3-86A1-4E19-A232-8AF1AB4F13ED}"/>
              </a:ext>
            </a:extLst>
          </p:cNvPr>
          <p:cNvSpPr>
            <a:spLocks noGrp="1"/>
          </p:cNvSpPr>
          <p:nvPr>
            <p:ph type="sldNum" sz="quarter" idx="12"/>
          </p:nvPr>
        </p:nvSpPr>
        <p:spPr/>
        <p:txBody>
          <a:bodyPr/>
          <a:lstStyle/>
          <a:p>
            <a:fld id="{567FC4B8-C254-45AC-972F-201CE24757F0}" type="slidenum">
              <a:rPr lang="en-CA" smtClean="0"/>
              <a:t>‹#›</a:t>
            </a:fld>
            <a:endParaRPr lang="en-CA" dirty="0"/>
          </a:p>
        </p:txBody>
      </p:sp>
    </p:spTree>
    <p:extLst>
      <p:ext uri="{BB962C8B-B14F-4D97-AF65-F5344CB8AC3E}">
        <p14:creationId xmlns:p14="http://schemas.microsoft.com/office/powerpoint/2010/main" val="3459394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120CF6-E5D4-4408-B5DB-BDC8F36CFB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CED195BF-1E96-430B-AE34-8AA2685D16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6C09594D-BDFC-48E0-AB98-21524F2E75BC}"/>
              </a:ext>
            </a:extLst>
          </p:cNvPr>
          <p:cNvSpPr>
            <a:spLocks noGrp="1"/>
          </p:cNvSpPr>
          <p:nvPr>
            <p:ph type="dt" sz="half" idx="10"/>
          </p:nvPr>
        </p:nvSpPr>
        <p:spPr/>
        <p:txBody>
          <a:bodyPr/>
          <a:lstStyle/>
          <a:p>
            <a:fld id="{2C656A46-57C3-4237-A6A5-E56B91A4B735}" type="datetime1">
              <a:rPr lang="en-CA" smtClean="0"/>
              <a:t>2021-07-13</a:t>
            </a:fld>
            <a:endParaRPr lang="en-CA" dirty="0"/>
          </a:p>
        </p:txBody>
      </p:sp>
      <p:sp>
        <p:nvSpPr>
          <p:cNvPr id="5" name="Footer Placeholder 4">
            <a:extLst>
              <a:ext uri="{FF2B5EF4-FFF2-40B4-BE49-F238E27FC236}">
                <a16:creationId xmlns:a16="http://schemas.microsoft.com/office/drawing/2014/main" id="{4C6462AF-6D48-420C-8E6B-C3C2BE64C8EE}"/>
              </a:ext>
            </a:extLst>
          </p:cNvPr>
          <p:cNvSpPr>
            <a:spLocks noGrp="1"/>
          </p:cNvSpPr>
          <p:nvPr>
            <p:ph type="ftr" sz="quarter" idx="11"/>
          </p:nvPr>
        </p:nvSpPr>
        <p:spPr/>
        <p:txBody>
          <a:bodyPr/>
          <a:lstStyle/>
          <a:p>
            <a:r>
              <a:rPr lang="en-US"/>
              <a:t>jane.estrada@eurykadm.com  Cell : 416-575-9900              CONFIDENTIAL</a:t>
            </a:r>
            <a:endParaRPr lang="en-CA" dirty="0"/>
          </a:p>
        </p:txBody>
      </p:sp>
      <p:sp>
        <p:nvSpPr>
          <p:cNvPr id="6" name="Slide Number Placeholder 5">
            <a:extLst>
              <a:ext uri="{FF2B5EF4-FFF2-40B4-BE49-F238E27FC236}">
                <a16:creationId xmlns:a16="http://schemas.microsoft.com/office/drawing/2014/main" id="{A6699E49-3B2F-4E9F-88E3-B6AFCA66992E}"/>
              </a:ext>
            </a:extLst>
          </p:cNvPr>
          <p:cNvSpPr>
            <a:spLocks noGrp="1"/>
          </p:cNvSpPr>
          <p:nvPr>
            <p:ph type="sldNum" sz="quarter" idx="12"/>
          </p:nvPr>
        </p:nvSpPr>
        <p:spPr/>
        <p:txBody>
          <a:bodyPr/>
          <a:lstStyle/>
          <a:p>
            <a:fld id="{567FC4B8-C254-45AC-972F-201CE24757F0}" type="slidenum">
              <a:rPr lang="en-CA" smtClean="0"/>
              <a:t>‹#›</a:t>
            </a:fld>
            <a:endParaRPr lang="en-CA" dirty="0"/>
          </a:p>
        </p:txBody>
      </p:sp>
    </p:spTree>
    <p:extLst>
      <p:ext uri="{BB962C8B-B14F-4D97-AF65-F5344CB8AC3E}">
        <p14:creationId xmlns:p14="http://schemas.microsoft.com/office/powerpoint/2010/main" val="3969467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0">
    <p:spTree>
      <p:nvGrpSpPr>
        <p:cNvPr id="1" name=""/>
        <p:cNvGrpSpPr/>
        <p:nvPr/>
      </p:nvGrpSpPr>
      <p:grpSpPr>
        <a:xfrm>
          <a:off x="0" y="0"/>
          <a:ext cx="0" cy="0"/>
          <a:chOff x="0" y="0"/>
          <a:chExt cx="0" cy="0"/>
        </a:xfrm>
      </p:grpSpPr>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4110415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Content 0">
    <p:spTree>
      <p:nvGrpSpPr>
        <p:cNvPr id="1" name=""/>
        <p:cNvGrpSpPr/>
        <p:nvPr/>
      </p:nvGrpSpPr>
      <p:grpSpPr>
        <a:xfrm>
          <a:off x="0" y="0"/>
          <a:ext cx="0" cy="0"/>
          <a:chOff x="0" y="0"/>
          <a:chExt cx="0" cy="0"/>
        </a:xfrm>
      </p:grpSpPr>
      <p:sp>
        <p:nvSpPr>
          <p:cNvPr id="29" name="Title Text"/>
          <p:cNvSpPr txBox="1">
            <a:spLocks noGrp="1"/>
          </p:cNvSpPr>
          <p:nvPr>
            <p:ph type="title"/>
          </p:nvPr>
        </p:nvSpPr>
        <p:spPr>
          <a:xfrm>
            <a:off x="2684444" y="837242"/>
            <a:ext cx="6823113" cy="887730"/>
          </a:xfrm>
          <a:prstGeom prst="rect">
            <a:avLst/>
          </a:prstGeom>
        </p:spPr>
        <p:txBody>
          <a:bodyPr>
            <a:normAutofit/>
          </a:bodyPr>
          <a:lstStyle/>
          <a:p>
            <a:r>
              <a:t>Title Text</a:t>
            </a:r>
          </a:p>
        </p:txBody>
      </p:sp>
      <p:sp>
        <p:nvSpPr>
          <p:cNvPr id="30" name="Body Level One…"/>
          <p:cNvSpPr txBox="1">
            <a:spLocks noGrp="1"/>
          </p:cNvSpPr>
          <p:nvPr>
            <p:ph type="body" sz="half" idx="1"/>
          </p:nvPr>
        </p:nvSpPr>
        <p:spPr>
          <a:xfrm>
            <a:off x="1008795" y="2413634"/>
            <a:ext cx="10174412" cy="3096101"/>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7795136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10253C-50E4-4FBD-A04D-828097117D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DCA9A7B8-4342-41AE-B7E3-B7850DDB6F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073DFEE0-05BA-45CA-BC2E-DDF9D38747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4FC800-BDF9-4568-8C4C-514F6FC99093}" type="datetime1">
              <a:rPr lang="en-CA" smtClean="0"/>
              <a:t>2021-07-13</a:t>
            </a:fld>
            <a:endParaRPr lang="en-CA" dirty="0"/>
          </a:p>
        </p:txBody>
      </p:sp>
      <p:sp>
        <p:nvSpPr>
          <p:cNvPr id="5" name="Footer Placeholder 4">
            <a:extLst>
              <a:ext uri="{FF2B5EF4-FFF2-40B4-BE49-F238E27FC236}">
                <a16:creationId xmlns:a16="http://schemas.microsoft.com/office/drawing/2014/main" id="{F7620E6C-D26F-467F-BF89-92C2A45234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jane.estrada@eurykadm.com  Cell : 416-575-9900              CONFIDENTIAL</a:t>
            </a:r>
            <a:endParaRPr lang="en-CA" dirty="0"/>
          </a:p>
        </p:txBody>
      </p:sp>
      <p:sp>
        <p:nvSpPr>
          <p:cNvPr id="6" name="Slide Number Placeholder 5">
            <a:extLst>
              <a:ext uri="{FF2B5EF4-FFF2-40B4-BE49-F238E27FC236}">
                <a16:creationId xmlns:a16="http://schemas.microsoft.com/office/drawing/2014/main" id="{FFB171EA-87A2-426B-BA50-E3CECEA7CA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7FC4B8-C254-45AC-972F-201CE24757F0}" type="slidenum">
              <a:rPr lang="en-CA" smtClean="0"/>
              <a:t>‹#›</a:t>
            </a:fld>
            <a:endParaRPr lang="en-CA" dirty="0"/>
          </a:p>
        </p:txBody>
      </p:sp>
    </p:spTree>
    <p:extLst>
      <p:ext uri="{BB962C8B-B14F-4D97-AF65-F5344CB8AC3E}">
        <p14:creationId xmlns:p14="http://schemas.microsoft.com/office/powerpoint/2010/main" val="152341470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A4B6FE-85CF-4516-8AED-43F5D383F686}"/>
              </a:ext>
            </a:extLst>
          </p:cNvPr>
          <p:cNvSpPr txBox="1">
            <a:spLocks/>
          </p:cNvSpPr>
          <p:nvPr/>
        </p:nvSpPr>
        <p:spPr>
          <a:xfrm>
            <a:off x="505532" y="2566610"/>
            <a:ext cx="10782300" cy="949476"/>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algn="ctr"/>
            <a:r>
              <a:rPr lang="en-US" sz="4400" b="1" dirty="0">
                <a:solidFill>
                  <a:srgbClr val="FF0000"/>
                </a:solidFill>
                <a:latin typeface="Arial Black" panose="020B0604020202020204" pitchFamily="34" charset="0"/>
                <a:ea typeface="Roboto Black" panose="02000000000000000000" pitchFamily="2" charset="0"/>
                <a:cs typeface="Arial Black" panose="020B0604020202020204" pitchFamily="34" charset="0"/>
              </a:rPr>
              <a:t>EURYKA</a:t>
            </a:r>
            <a:r>
              <a:rPr lang="en-CA" dirty="0">
                <a:solidFill>
                  <a:srgbClr val="FF0000"/>
                </a:solidFill>
              </a:rPr>
              <a:t> </a:t>
            </a:r>
            <a:endParaRPr lang="fr-FR" dirty="0">
              <a:solidFill>
                <a:srgbClr val="FF0000"/>
              </a:solidFill>
            </a:endParaRPr>
          </a:p>
        </p:txBody>
      </p:sp>
      <p:sp>
        <p:nvSpPr>
          <p:cNvPr id="5" name="Subtitle 2">
            <a:extLst>
              <a:ext uri="{FF2B5EF4-FFF2-40B4-BE49-F238E27FC236}">
                <a16:creationId xmlns:a16="http://schemas.microsoft.com/office/drawing/2014/main" id="{D15DE8F5-7509-401F-858E-F1045C17CF18}"/>
              </a:ext>
            </a:extLst>
          </p:cNvPr>
          <p:cNvSpPr txBox="1">
            <a:spLocks/>
          </p:cNvSpPr>
          <p:nvPr/>
        </p:nvSpPr>
        <p:spPr>
          <a:xfrm>
            <a:off x="1264109" y="3428999"/>
            <a:ext cx="9228201" cy="1115291"/>
          </a:xfrm>
          <a:prstGeom prst="rect">
            <a:avLst/>
          </a:prstGeom>
        </p:spPr>
        <p:txBody>
          <a:bodyPr vert="horz" lIns="91440" tIns="45720" rIns="91440" bIns="45720" rtlCol="0">
            <a:normAutofit fontScale="85000" lnSpcReduction="10000"/>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ctr"/>
            <a:r>
              <a:rPr lang="en-CA" sz="1500" b="1" dirty="0">
                <a:solidFill>
                  <a:schemeClr val="bg2">
                    <a:lumMod val="50000"/>
                  </a:schemeClr>
                </a:solidFill>
              </a:rPr>
              <a:t>Data Management Inc.</a:t>
            </a:r>
          </a:p>
          <a:p>
            <a:pPr algn="ctr"/>
            <a:endParaRPr lang="fr-FR" b="1" dirty="0"/>
          </a:p>
          <a:p>
            <a:pPr algn="ctr"/>
            <a:r>
              <a:rPr lang="en-CA" b="1" dirty="0">
                <a:solidFill>
                  <a:srgbClr val="002060"/>
                </a:solidFill>
                <a:latin typeface="Arial Black" panose="020B0A04020102020204" pitchFamily="34" charset="0"/>
              </a:rPr>
              <a:t>Specializing in federated metadata driven data management </a:t>
            </a:r>
          </a:p>
        </p:txBody>
      </p:sp>
      <p:pic>
        <p:nvPicPr>
          <p:cNvPr id="2" name="Picture 1">
            <a:extLst>
              <a:ext uri="{FF2B5EF4-FFF2-40B4-BE49-F238E27FC236}">
                <a16:creationId xmlns:a16="http://schemas.microsoft.com/office/drawing/2014/main" id="{0A92BFA4-40CC-4DFA-B386-FCA215F58C13}"/>
              </a:ext>
            </a:extLst>
          </p:cNvPr>
          <p:cNvPicPr>
            <a:picLocks noChangeAspect="1"/>
          </p:cNvPicPr>
          <p:nvPr/>
        </p:nvPicPr>
        <p:blipFill>
          <a:blip r:embed="rId2"/>
          <a:stretch>
            <a:fillRect/>
          </a:stretch>
        </p:blipFill>
        <p:spPr>
          <a:xfrm>
            <a:off x="2950191" y="1115367"/>
            <a:ext cx="6291617" cy="4627265"/>
          </a:xfrm>
          <a:prstGeom prst="rect">
            <a:avLst/>
          </a:prstGeom>
        </p:spPr>
      </p:pic>
      <p:pic>
        <p:nvPicPr>
          <p:cNvPr id="3" name="Picture 2">
            <a:extLst>
              <a:ext uri="{FF2B5EF4-FFF2-40B4-BE49-F238E27FC236}">
                <a16:creationId xmlns:a16="http://schemas.microsoft.com/office/drawing/2014/main" id="{567BA931-FC58-44D7-8CA6-AFCCDBEF5C65}"/>
              </a:ext>
            </a:extLst>
          </p:cNvPr>
          <p:cNvPicPr>
            <a:picLocks noChangeAspect="1"/>
          </p:cNvPicPr>
          <p:nvPr/>
        </p:nvPicPr>
        <p:blipFill>
          <a:blip r:embed="rId3"/>
          <a:stretch>
            <a:fillRect/>
          </a:stretch>
        </p:blipFill>
        <p:spPr>
          <a:xfrm>
            <a:off x="9375404" y="0"/>
            <a:ext cx="2816596" cy="2962913"/>
          </a:xfrm>
          <a:prstGeom prst="rect">
            <a:avLst/>
          </a:prstGeom>
        </p:spPr>
      </p:pic>
    </p:spTree>
    <p:extLst>
      <p:ext uri="{BB962C8B-B14F-4D97-AF65-F5344CB8AC3E}">
        <p14:creationId xmlns:p14="http://schemas.microsoft.com/office/powerpoint/2010/main" val="4222712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object 2"/>
          <p:cNvSpPr txBox="1"/>
          <p:nvPr/>
        </p:nvSpPr>
        <p:spPr>
          <a:xfrm>
            <a:off x="3342163" y="3463877"/>
            <a:ext cx="4552830" cy="94384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indent="9525">
              <a:spcBef>
                <a:spcPts val="900"/>
              </a:spcBef>
              <a:defRPr b="1">
                <a:solidFill>
                  <a:srgbClr val="5C2CCE"/>
                </a:solidFill>
                <a:latin typeface="Poppins-SemiBold"/>
                <a:ea typeface="Poppins-SemiBold"/>
                <a:cs typeface="Poppins-SemiBold"/>
                <a:sym typeface="Poppins-SemiBold"/>
              </a:defRPr>
            </a:pPr>
            <a:r>
              <a:rPr sz="1600" dirty="0">
                <a:latin typeface="Arial" panose="020B0604020202020204" pitchFamily="34" charset="0"/>
                <a:cs typeface="Arial" panose="020B0604020202020204" pitchFamily="34" charset="0"/>
              </a:rPr>
              <a:t>Name: </a:t>
            </a:r>
            <a:r>
              <a:rPr lang="en-CA" sz="1600" dirty="0">
                <a:latin typeface="Arial" panose="020B0604020202020204" pitchFamily="34" charset="0"/>
                <a:ea typeface="Poppins Regular"/>
                <a:cs typeface="Arial" panose="020B0604020202020204" pitchFamily="34" charset="0"/>
                <a:sym typeface="Poppins Regular"/>
              </a:rPr>
              <a:t>Jane Estrada</a:t>
            </a:r>
            <a:endParaRPr sz="1600" dirty="0">
              <a:latin typeface="Arial" panose="020B0604020202020204" pitchFamily="34" charset="0"/>
              <a:ea typeface="Poppins Bold"/>
              <a:cs typeface="Arial" panose="020B0604020202020204" pitchFamily="34" charset="0"/>
              <a:sym typeface="Poppins Bold"/>
            </a:endParaRPr>
          </a:p>
          <a:p>
            <a:pPr indent="9525">
              <a:spcBef>
                <a:spcPts val="825"/>
              </a:spcBef>
              <a:defRPr b="1">
                <a:solidFill>
                  <a:srgbClr val="5C2CCE"/>
                </a:solidFill>
                <a:latin typeface="Poppins-SemiBold"/>
                <a:ea typeface="Poppins-SemiBold"/>
                <a:cs typeface="Poppins-SemiBold"/>
                <a:sym typeface="Poppins-SemiBold"/>
              </a:defRPr>
            </a:pPr>
            <a:r>
              <a:rPr sz="1600" dirty="0">
                <a:latin typeface="Arial" panose="020B0604020202020204" pitchFamily="34" charset="0"/>
                <a:cs typeface="Arial" panose="020B0604020202020204" pitchFamily="34" charset="0"/>
              </a:rPr>
              <a:t>Title: </a:t>
            </a:r>
            <a:r>
              <a:rPr lang="en-CA" sz="1600" dirty="0">
                <a:latin typeface="Arial" panose="020B0604020202020204" pitchFamily="34" charset="0"/>
                <a:cs typeface="Arial" panose="020B0604020202020204" pitchFamily="34" charset="0"/>
                <a:sym typeface="Poppins Regular"/>
              </a:rPr>
              <a:t>Founder, Euryka Data Management Inc.</a:t>
            </a:r>
            <a:endParaRPr sz="1600" dirty="0">
              <a:latin typeface="Arial" panose="020B0604020202020204" pitchFamily="34" charset="0"/>
              <a:ea typeface="Poppins Bold"/>
              <a:cs typeface="Arial" panose="020B0604020202020204" pitchFamily="34" charset="0"/>
              <a:sym typeface="Poppins Bold"/>
            </a:endParaRPr>
          </a:p>
          <a:p>
            <a:pPr indent="9525">
              <a:spcBef>
                <a:spcPts val="825"/>
              </a:spcBef>
              <a:defRPr b="1">
                <a:solidFill>
                  <a:srgbClr val="5C2CCE"/>
                </a:solidFill>
                <a:latin typeface="Poppins-SemiBold"/>
                <a:ea typeface="Poppins-SemiBold"/>
                <a:cs typeface="Poppins-SemiBold"/>
                <a:sym typeface="Poppins-SemiBold"/>
              </a:defRPr>
            </a:pPr>
            <a:r>
              <a:rPr lang="en-CA" sz="1600" dirty="0">
                <a:latin typeface="Arial" panose="020B0604020202020204" pitchFamily="34" charset="0"/>
                <a:cs typeface="Arial" panose="020B0604020202020204" pitchFamily="34" charset="0"/>
              </a:rPr>
              <a:t>Email</a:t>
            </a:r>
            <a:r>
              <a:rPr sz="1600" dirty="0">
                <a:latin typeface="Arial" panose="020B0604020202020204" pitchFamily="34" charset="0"/>
                <a:cs typeface="Arial" panose="020B0604020202020204" pitchFamily="34" charset="0"/>
              </a:rPr>
              <a:t>:</a:t>
            </a:r>
            <a:r>
              <a:rPr sz="1600" spc="-4" dirty="0">
                <a:latin typeface="Arial" panose="020B0604020202020204" pitchFamily="34" charset="0"/>
                <a:cs typeface="Arial" panose="020B0604020202020204" pitchFamily="34" charset="0"/>
              </a:rPr>
              <a:t> </a:t>
            </a:r>
            <a:r>
              <a:rPr lang="en-CA" sz="1600" spc="-4" dirty="0">
                <a:latin typeface="Arial" panose="020B0604020202020204" pitchFamily="34" charset="0"/>
                <a:cs typeface="Arial" panose="020B0604020202020204" pitchFamily="34" charset="0"/>
                <a:sym typeface="Poppins Regular"/>
              </a:rPr>
              <a:t>jane.estrada@eurykadm.com</a:t>
            </a:r>
            <a:endParaRPr sz="1600" dirty="0">
              <a:latin typeface="Arial" panose="020B0604020202020204" pitchFamily="34" charset="0"/>
              <a:ea typeface="Poppins Regular"/>
              <a:cs typeface="Arial" panose="020B0604020202020204" pitchFamily="34" charset="0"/>
              <a:sym typeface="Poppins Regular"/>
            </a:endParaRPr>
          </a:p>
        </p:txBody>
      </p:sp>
      <p:sp>
        <p:nvSpPr>
          <p:cNvPr id="89" name="object 3"/>
          <p:cNvSpPr/>
          <p:nvPr/>
        </p:nvSpPr>
        <p:spPr>
          <a:xfrm>
            <a:off x="2317274" y="1309999"/>
            <a:ext cx="2328847" cy="2316667"/>
          </a:xfrm>
          <a:prstGeom prst="rect">
            <a:avLst/>
          </a:prstGeom>
          <a:blipFill>
            <a:blip r:embed="rId2"/>
            <a:stretch>
              <a:fillRect/>
            </a:stretch>
          </a:blipFill>
          <a:ln w="12700">
            <a:miter lim="400000"/>
          </a:ln>
        </p:spPr>
        <p:txBody>
          <a:bodyPr lIns="34289" rIns="34289"/>
          <a:lstStyle/>
          <a:p>
            <a:endParaRPr sz="1086"/>
          </a:p>
        </p:txBody>
      </p:sp>
      <p:sp>
        <p:nvSpPr>
          <p:cNvPr id="91" name="object 5"/>
          <p:cNvSpPr txBox="1"/>
          <p:nvPr/>
        </p:nvSpPr>
        <p:spPr>
          <a:xfrm>
            <a:off x="3342163" y="2524154"/>
            <a:ext cx="8441277" cy="92333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marR="5080" indent="12700">
              <a:lnSpc>
                <a:spcPts val="7200"/>
              </a:lnSpc>
              <a:spcBef>
                <a:spcPts val="1500"/>
              </a:spcBef>
              <a:tabLst>
                <a:tab pos="2286000" algn="l"/>
                <a:tab pos="3429000" algn="l"/>
              </a:tabLst>
              <a:defRPr sz="7200" b="1">
                <a:solidFill>
                  <a:srgbClr val="001B2F"/>
                </a:solidFill>
                <a:latin typeface="Poppins-Black"/>
                <a:ea typeface="Poppins-Black"/>
                <a:cs typeface="Poppins-Black"/>
                <a:sym typeface="Poppins-Black"/>
              </a:defRPr>
            </a:lvl1pPr>
          </a:lstStyle>
          <a:p>
            <a:r>
              <a:rPr sz="6600" dirty="0">
                <a:solidFill>
                  <a:srgbClr val="002060"/>
                </a:solidFill>
                <a:latin typeface="Arial Black" panose="020B0604020202020204" pitchFamily="34" charset="0"/>
                <a:ea typeface="Roboto Black" panose="02000000000000000000" pitchFamily="2" charset="0"/>
                <a:cs typeface="Arial Black" panose="020B0604020202020204" pitchFamily="34" charset="0"/>
              </a:rPr>
              <a:t>Nice</a:t>
            </a:r>
            <a:r>
              <a:rPr lang="en-US" sz="6600" dirty="0">
                <a:solidFill>
                  <a:srgbClr val="002060"/>
                </a:solidFill>
                <a:latin typeface="Arial Black" panose="020B0604020202020204" pitchFamily="34" charset="0"/>
                <a:ea typeface="Roboto Black" panose="02000000000000000000" pitchFamily="2" charset="0"/>
                <a:cs typeface="Arial Black" panose="020B0604020202020204" pitchFamily="34" charset="0"/>
              </a:rPr>
              <a:t> </a:t>
            </a:r>
            <a:r>
              <a:rPr sz="6600" dirty="0">
                <a:solidFill>
                  <a:srgbClr val="002060"/>
                </a:solidFill>
                <a:latin typeface="Arial Black" panose="020B0604020202020204" pitchFamily="34" charset="0"/>
                <a:ea typeface="Roboto Black" panose="02000000000000000000" pitchFamily="2" charset="0"/>
                <a:cs typeface="Arial Black" panose="020B0604020202020204" pitchFamily="34" charset="0"/>
              </a:rPr>
              <a:t>to</a:t>
            </a:r>
            <a:r>
              <a:rPr lang="en-US" sz="6600" dirty="0">
                <a:solidFill>
                  <a:srgbClr val="002060"/>
                </a:solidFill>
                <a:latin typeface="Arial Black" panose="020B0604020202020204" pitchFamily="34" charset="0"/>
                <a:ea typeface="Roboto Black" panose="02000000000000000000" pitchFamily="2" charset="0"/>
                <a:cs typeface="Arial Black" panose="020B0604020202020204" pitchFamily="34" charset="0"/>
              </a:rPr>
              <a:t> </a:t>
            </a:r>
            <a:r>
              <a:rPr sz="6600" dirty="0">
                <a:solidFill>
                  <a:srgbClr val="002060"/>
                </a:solidFill>
                <a:latin typeface="Arial Black" panose="020B0604020202020204" pitchFamily="34" charset="0"/>
                <a:ea typeface="Roboto Black" panose="02000000000000000000" pitchFamily="2" charset="0"/>
                <a:cs typeface="Arial Black" panose="020B0604020202020204" pitchFamily="34" charset="0"/>
              </a:rPr>
              <a:t>meet</a:t>
            </a:r>
            <a:r>
              <a:rPr lang="en-CA" sz="6600" dirty="0">
                <a:solidFill>
                  <a:srgbClr val="002060"/>
                </a:solidFill>
                <a:latin typeface="Arial Black" panose="020B0604020202020204" pitchFamily="34" charset="0"/>
                <a:ea typeface="Roboto Black" panose="02000000000000000000" pitchFamily="2" charset="0"/>
                <a:cs typeface="Arial Black" panose="020B0604020202020204" pitchFamily="34" charset="0"/>
              </a:rPr>
              <a:t> </a:t>
            </a:r>
            <a:r>
              <a:rPr sz="6600" dirty="0">
                <a:solidFill>
                  <a:srgbClr val="002060"/>
                </a:solidFill>
                <a:latin typeface="Arial Black" panose="020B0604020202020204" pitchFamily="34" charset="0"/>
                <a:ea typeface="Roboto Black" panose="02000000000000000000" pitchFamily="2" charset="0"/>
                <a:cs typeface="Arial Black" panose="020B0604020202020204" pitchFamily="34" charset="0"/>
              </a:rPr>
              <a:t>you</a:t>
            </a:r>
            <a:r>
              <a:rPr lang="en-CA" sz="6600" dirty="0">
                <a:solidFill>
                  <a:srgbClr val="002060"/>
                </a:solidFill>
                <a:latin typeface="Arial Black" panose="020B0604020202020204" pitchFamily="34" charset="0"/>
                <a:ea typeface="Roboto Black" panose="02000000000000000000" pitchFamily="2" charset="0"/>
                <a:cs typeface="Arial Black" panose="020B0604020202020204" pitchFamily="34" charset="0"/>
              </a:rPr>
              <a:t>!</a:t>
            </a:r>
            <a:endParaRPr sz="6600" dirty="0">
              <a:solidFill>
                <a:srgbClr val="002060"/>
              </a:solidFill>
              <a:latin typeface="Arial Black" panose="020B0604020202020204" pitchFamily="34" charset="0"/>
              <a:ea typeface="Roboto Black" panose="02000000000000000000" pitchFamily="2" charset="0"/>
              <a:cs typeface="Arial Black" panose="020B0604020202020204" pitchFamily="34" charset="0"/>
            </a:endParaRPr>
          </a:p>
        </p:txBody>
      </p:sp>
      <p:pic>
        <p:nvPicPr>
          <p:cNvPr id="9" name="Picture 8">
            <a:extLst>
              <a:ext uri="{FF2B5EF4-FFF2-40B4-BE49-F238E27FC236}">
                <a16:creationId xmlns:a16="http://schemas.microsoft.com/office/drawing/2014/main" id="{15A2B2F5-F671-445D-9E55-108602EFAE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5924" y="917702"/>
            <a:ext cx="1415194" cy="1438549"/>
          </a:xfrm>
          <a:prstGeom prst="rect">
            <a:avLst/>
          </a:prstGeom>
          <a:ln>
            <a:solidFill>
              <a:schemeClr val="tx1"/>
            </a:solidFill>
          </a:ln>
        </p:spPr>
      </p:pic>
      <p:sp>
        <p:nvSpPr>
          <p:cNvPr id="10" name="Straight Connector 7">
            <a:extLst>
              <a:ext uri="{FF2B5EF4-FFF2-40B4-BE49-F238E27FC236}">
                <a16:creationId xmlns:a16="http://schemas.microsoft.com/office/drawing/2014/main" id="{4F911CCC-4D0A-4876-A528-79B339B4DCC4}"/>
              </a:ext>
            </a:extLst>
          </p:cNvPr>
          <p:cNvSpPr/>
          <p:nvPr/>
        </p:nvSpPr>
        <p:spPr>
          <a:xfrm flipV="1">
            <a:off x="435560" y="4645165"/>
            <a:ext cx="11320879" cy="30405"/>
          </a:xfrm>
          <a:prstGeom prst="line">
            <a:avLst/>
          </a:prstGeom>
          <a:ln w="38100">
            <a:solidFill>
              <a:srgbClr val="FF0000"/>
            </a:solidFill>
            <a:miter/>
          </a:ln>
        </p:spPr>
        <p:txBody>
          <a:bodyPr lIns="45719" rIns="45719"/>
          <a:lstStyle/>
          <a:p>
            <a:endParaRPr dirty="0"/>
          </a:p>
        </p:txBody>
      </p:sp>
      <p:pic>
        <p:nvPicPr>
          <p:cNvPr id="11" name="Picture 10">
            <a:extLst>
              <a:ext uri="{FF2B5EF4-FFF2-40B4-BE49-F238E27FC236}">
                <a16:creationId xmlns:a16="http://schemas.microsoft.com/office/drawing/2014/main" id="{524F4BF8-A446-41B7-9188-953DE8D6D212}"/>
              </a:ext>
            </a:extLst>
          </p:cNvPr>
          <p:cNvPicPr>
            <a:picLocks noChangeAspect="1"/>
          </p:cNvPicPr>
          <p:nvPr/>
        </p:nvPicPr>
        <p:blipFill>
          <a:blip r:embed="rId4"/>
          <a:stretch>
            <a:fillRect/>
          </a:stretch>
        </p:blipFill>
        <p:spPr>
          <a:xfrm>
            <a:off x="3445924" y="5087344"/>
            <a:ext cx="1387172" cy="1438549"/>
          </a:xfrm>
          <a:prstGeom prst="rect">
            <a:avLst/>
          </a:prstGeom>
          <a:ln>
            <a:solidFill>
              <a:schemeClr val="tx1"/>
            </a:solidFill>
          </a:ln>
        </p:spPr>
      </p:pic>
      <p:sp>
        <p:nvSpPr>
          <p:cNvPr id="12" name="Content Placeholder 2">
            <a:extLst>
              <a:ext uri="{FF2B5EF4-FFF2-40B4-BE49-F238E27FC236}">
                <a16:creationId xmlns:a16="http://schemas.microsoft.com/office/drawing/2014/main" id="{5D9BFBE6-1D5F-4F32-96AE-E04C0C2CFDDA}"/>
              </a:ext>
            </a:extLst>
          </p:cNvPr>
          <p:cNvSpPr txBox="1">
            <a:spLocks/>
          </p:cNvSpPr>
          <p:nvPr/>
        </p:nvSpPr>
        <p:spPr>
          <a:xfrm>
            <a:off x="4833096" y="5087344"/>
            <a:ext cx="4180063" cy="1438549"/>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spcAft>
                <a:spcPts val="600"/>
              </a:spcAft>
              <a:buClr>
                <a:srgbClr val="FF0000"/>
              </a:buClr>
              <a:buSzPts val="1300"/>
              <a:buFont typeface="Arial" panose="020B0604020202020204" pitchFamily="34" charset="0"/>
              <a:buNone/>
            </a:pPr>
            <a:r>
              <a:rPr lang="en-US" sz="2400" dirty="0"/>
              <a:t>TM7 Tech, Development Team</a:t>
            </a:r>
          </a:p>
          <a:p>
            <a:pPr marL="0" indent="0">
              <a:lnSpc>
                <a:spcPct val="130000"/>
              </a:lnSpc>
              <a:spcAft>
                <a:spcPts val="600"/>
              </a:spcAft>
              <a:buClr>
                <a:srgbClr val="FF0000"/>
              </a:buClr>
              <a:buSzPts val="1300"/>
              <a:buFont typeface="Arial" panose="020B0604020202020204" pitchFamily="34" charset="0"/>
              <a:buNone/>
            </a:pPr>
            <a:r>
              <a:rPr lang="en-US" sz="2400" dirty="0"/>
              <a:t>Ontario based company with years of experience of experience offering development services.</a:t>
            </a:r>
            <a:endParaRPr lang="fr-FR" sz="2400"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object 2"/>
          <p:cNvSpPr/>
          <p:nvPr/>
        </p:nvSpPr>
        <p:spPr>
          <a:xfrm>
            <a:off x="1524000" y="-2"/>
            <a:ext cx="7742712" cy="6858001"/>
          </a:xfrm>
          <a:prstGeom prst="rect">
            <a:avLst/>
          </a:prstGeom>
          <a:blipFill>
            <a:blip r:embed="rId2"/>
            <a:stretch>
              <a:fillRect t="-19542"/>
            </a:stretch>
          </a:blipFill>
          <a:ln w="12700">
            <a:miter lim="400000"/>
          </a:ln>
        </p:spPr>
        <p:txBody>
          <a:bodyPr lIns="34289" rIns="34289"/>
          <a:lstStyle/>
          <a:p>
            <a:endParaRPr sz="1086"/>
          </a:p>
        </p:txBody>
      </p:sp>
      <p:sp>
        <p:nvSpPr>
          <p:cNvPr id="96" name="object 3"/>
          <p:cNvSpPr/>
          <p:nvPr/>
        </p:nvSpPr>
        <p:spPr>
          <a:xfrm>
            <a:off x="4300540" y="0"/>
            <a:ext cx="6367460" cy="68580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668" y="0"/>
                </a:lnTo>
                <a:lnTo>
                  <a:pt x="16656" y="30"/>
                </a:lnTo>
                <a:lnTo>
                  <a:pt x="16572" y="120"/>
                </a:lnTo>
                <a:lnTo>
                  <a:pt x="16488" y="210"/>
                </a:lnTo>
                <a:lnTo>
                  <a:pt x="16405" y="270"/>
                </a:lnTo>
                <a:lnTo>
                  <a:pt x="16323" y="360"/>
                </a:lnTo>
                <a:lnTo>
                  <a:pt x="16160" y="540"/>
                </a:lnTo>
                <a:lnTo>
                  <a:pt x="16080" y="630"/>
                </a:lnTo>
                <a:lnTo>
                  <a:pt x="15999" y="690"/>
                </a:lnTo>
                <a:lnTo>
                  <a:pt x="15760" y="960"/>
                </a:lnTo>
                <a:lnTo>
                  <a:pt x="15680" y="1020"/>
                </a:lnTo>
                <a:lnTo>
                  <a:pt x="15600" y="1110"/>
                </a:lnTo>
                <a:lnTo>
                  <a:pt x="15521" y="1170"/>
                </a:lnTo>
                <a:lnTo>
                  <a:pt x="15441" y="1260"/>
                </a:lnTo>
                <a:lnTo>
                  <a:pt x="15361" y="1320"/>
                </a:lnTo>
                <a:lnTo>
                  <a:pt x="15280" y="1410"/>
                </a:lnTo>
                <a:lnTo>
                  <a:pt x="15200" y="1470"/>
                </a:lnTo>
                <a:lnTo>
                  <a:pt x="15118" y="1560"/>
                </a:lnTo>
                <a:lnTo>
                  <a:pt x="14872" y="1740"/>
                </a:lnTo>
                <a:lnTo>
                  <a:pt x="14788" y="1830"/>
                </a:lnTo>
                <a:lnTo>
                  <a:pt x="14618" y="1950"/>
                </a:lnTo>
                <a:lnTo>
                  <a:pt x="14445" y="2070"/>
                </a:lnTo>
                <a:lnTo>
                  <a:pt x="14356" y="2100"/>
                </a:lnTo>
                <a:lnTo>
                  <a:pt x="14058" y="2280"/>
                </a:lnTo>
                <a:lnTo>
                  <a:pt x="13766" y="2460"/>
                </a:lnTo>
                <a:lnTo>
                  <a:pt x="13622" y="2520"/>
                </a:lnTo>
                <a:lnTo>
                  <a:pt x="13479" y="2610"/>
                </a:lnTo>
                <a:lnTo>
                  <a:pt x="13061" y="2790"/>
                </a:lnTo>
                <a:lnTo>
                  <a:pt x="12521" y="3030"/>
                </a:lnTo>
                <a:lnTo>
                  <a:pt x="12390" y="3060"/>
                </a:lnTo>
                <a:lnTo>
                  <a:pt x="12130" y="3180"/>
                </a:lnTo>
                <a:lnTo>
                  <a:pt x="11874" y="3240"/>
                </a:lnTo>
                <a:lnTo>
                  <a:pt x="11748" y="3300"/>
                </a:lnTo>
                <a:lnTo>
                  <a:pt x="11252" y="3420"/>
                </a:lnTo>
                <a:lnTo>
                  <a:pt x="11131" y="3480"/>
                </a:lnTo>
                <a:lnTo>
                  <a:pt x="10890" y="3540"/>
                </a:lnTo>
                <a:lnTo>
                  <a:pt x="10771" y="3540"/>
                </a:lnTo>
                <a:lnTo>
                  <a:pt x="10070" y="3720"/>
                </a:lnTo>
                <a:lnTo>
                  <a:pt x="9728" y="3780"/>
                </a:lnTo>
                <a:lnTo>
                  <a:pt x="9501" y="3840"/>
                </a:lnTo>
                <a:lnTo>
                  <a:pt x="9389" y="3840"/>
                </a:lnTo>
                <a:lnTo>
                  <a:pt x="8053" y="4200"/>
                </a:lnTo>
                <a:lnTo>
                  <a:pt x="7942" y="4260"/>
                </a:lnTo>
                <a:lnTo>
                  <a:pt x="7720" y="4320"/>
                </a:lnTo>
                <a:lnTo>
                  <a:pt x="7609" y="4380"/>
                </a:lnTo>
                <a:lnTo>
                  <a:pt x="7497" y="4410"/>
                </a:lnTo>
                <a:lnTo>
                  <a:pt x="7385" y="4470"/>
                </a:lnTo>
                <a:lnTo>
                  <a:pt x="7273" y="4500"/>
                </a:lnTo>
                <a:lnTo>
                  <a:pt x="7048" y="4620"/>
                </a:lnTo>
                <a:lnTo>
                  <a:pt x="6964" y="4680"/>
                </a:lnTo>
                <a:lnTo>
                  <a:pt x="6883" y="4710"/>
                </a:lnTo>
                <a:lnTo>
                  <a:pt x="6805" y="4770"/>
                </a:lnTo>
                <a:lnTo>
                  <a:pt x="6729" y="4800"/>
                </a:lnTo>
                <a:lnTo>
                  <a:pt x="6655" y="4860"/>
                </a:lnTo>
                <a:lnTo>
                  <a:pt x="6514" y="4980"/>
                </a:lnTo>
                <a:lnTo>
                  <a:pt x="6383" y="5100"/>
                </a:lnTo>
                <a:lnTo>
                  <a:pt x="6259" y="5220"/>
                </a:lnTo>
                <a:lnTo>
                  <a:pt x="6144" y="5340"/>
                </a:lnTo>
                <a:lnTo>
                  <a:pt x="6089" y="5430"/>
                </a:lnTo>
                <a:lnTo>
                  <a:pt x="6036" y="5490"/>
                </a:lnTo>
                <a:lnTo>
                  <a:pt x="5985" y="5550"/>
                </a:lnTo>
                <a:lnTo>
                  <a:pt x="5935" y="5640"/>
                </a:lnTo>
                <a:lnTo>
                  <a:pt x="5888" y="5730"/>
                </a:lnTo>
                <a:lnTo>
                  <a:pt x="5842" y="5790"/>
                </a:lnTo>
                <a:lnTo>
                  <a:pt x="5797" y="5880"/>
                </a:lnTo>
                <a:lnTo>
                  <a:pt x="5754" y="5970"/>
                </a:lnTo>
                <a:lnTo>
                  <a:pt x="5713" y="6030"/>
                </a:lnTo>
                <a:lnTo>
                  <a:pt x="5673" y="6120"/>
                </a:lnTo>
                <a:lnTo>
                  <a:pt x="5634" y="6210"/>
                </a:lnTo>
                <a:lnTo>
                  <a:pt x="5597" y="6300"/>
                </a:lnTo>
                <a:lnTo>
                  <a:pt x="5561" y="6390"/>
                </a:lnTo>
                <a:lnTo>
                  <a:pt x="5526" y="6480"/>
                </a:lnTo>
                <a:lnTo>
                  <a:pt x="5493" y="6570"/>
                </a:lnTo>
                <a:lnTo>
                  <a:pt x="5460" y="6660"/>
                </a:lnTo>
                <a:lnTo>
                  <a:pt x="5429" y="6750"/>
                </a:lnTo>
                <a:lnTo>
                  <a:pt x="5399" y="6840"/>
                </a:lnTo>
                <a:lnTo>
                  <a:pt x="5369" y="6930"/>
                </a:lnTo>
                <a:lnTo>
                  <a:pt x="5341" y="7050"/>
                </a:lnTo>
                <a:lnTo>
                  <a:pt x="5314" y="7140"/>
                </a:lnTo>
                <a:lnTo>
                  <a:pt x="5287" y="7230"/>
                </a:lnTo>
                <a:lnTo>
                  <a:pt x="5261" y="7350"/>
                </a:lnTo>
                <a:lnTo>
                  <a:pt x="5236" y="7440"/>
                </a:lnTo>
                <a:lnTo>
                  <a:pt x="5212" y="7530"/>
                </a:lnTo>
                <a:lnTo>
                  <a:pt x="5188" y="7650"/>
                </a:lnTo>
                <a:lnTo>
                  <a:pt x="5165" y="7740"/>
                </a:lnTo>
                <a:lnTo>
                  <a:pt x="5142" y="7860"/>
                </a:lnTo>
                <a:lnTo>
                  <a:pt x="5120" y="7950"/>
                </a:lnTo>
                <a:lnTo>
                  <a:pt x="5098" y="8070"/>
                </a:lnTo>
                <a:lnTo>
                  <a:pt x="5077" y="8190"/>
                </a:lnTo>
                <a:lnTo>
                  <a:pt x="5056" y="8280"/>
                </a:lnTo>
                <a:lnTo>
                  <a:pt x="5035" y="8400"/>
                </a:lnTo>
                <a:lnTo>
                  <a:pt x="5014" y="8490"/>
                </a:lnTo>
                <a:lnTo>
                  <a:pt x="4994" y="8610"/>
                </a:lnTo>
                <a:lnTo>
                  <a:pt x="4974" y="8730"/>
                </a:lnTo>
                <a:lnTo>
                  <a:pt x="4954" y="8820"/>
                </a:lnTo>
                <a:lnTo>
                  <a:pt x="4873" y="9270"/>
                </a:lnTo>
                <a:lnTo>
                  <a:pt x="4852" y="9390"/>
                </a:lnTo>
                <a:lnTo>
                  <a:pt x="4832" y="9510"/>
                </a:lnTo>
                <a:lnTo>
                  <a:pt x="4810" y="9630"/>
                </a:lnTo>
                <a:lnTo>
                  <a:pt x="4789" y="9750"/>
                </a:lnTo>
                <a:lnTo>
                  <a:pt x="4767" y="9840"/>
                </a:lnTo>
                <a:lnTo>
                  <a:pt x="4745" y="9960"/>
                </a:lnTo>
                <a:lnTo>
                  <a:pt x="4723" y="10080"/>
                </a:lnTo>
                <a:lnTo>
                  <a:pt x="4699" y="10200"/>
                </a:lnTo>
                <a:lnTo>
                  <a:pt x="4676" y="10320"/>
                </a:lnTo>
                <a:lnTo>
                  <a:pt x="4651" y="10440"/>
                </a:lnTo>
                <a:lnTo>
                  <a:pt x="4626" y="10530"/>
                </a:lnTo>
                <a:lnTo>
                  <a:pt x="4601" y="10650"/>
                </a:lnTo>
                <a:lnTo>
                  <a:pt x="4574" y="10770"/>
                </a:lnTo>
                <a:lnTo>
                  <a:pt x="4547" y="10890"/>
                </a:lnTo>
                <a:lnTo>
                  <a:pt x="4518" y="11010"/>
                </a:lnTo>
                <a:lnTo>
                  <a:pt x="4489" y="11130"/>
                </a:lnTo>
                <a:lnTo>
                  <a:pt x="4459" y="11220"/>
                </a:lnTo>
                <a:lnTo>
                  <a:pt x="4428" y="11340"/>
                </a:lnTo>
                <a:lnTo>
                  <a:pt x="4395" y="11460"/>
                </a:lnTo>
                <a:lnTo>
                  <a:pt x="4362" y="11580"/>
                </a:lnTo>
                <a:lnTo>
                  <a:pt x="4327" y="11700"/>
                </a:lnTo>
                <a:lnTo>
                  <a:pt x="4291" y="11790"/>
                </a:lnTo>
                <a:lnTo>
                  <a:pt x="4254" y="11910"/>
                </a:lnTo>
                <a:lnTo>
                  <a:pt x="4216" y="12030"/>
                </a:lnTo>
                <a:lnTo>
                  <a:pt x="4176" y="12150"/>
                </a:lnTo>
                <a:lnTo>
                  <a:pt x="4135" y="12240"/>
                </a:lnTo>
                <a:lnTo>
                  <a:pt x="4092" y="12360"/>
                </a:lnTo>
                <a:lnTo>
                  <a:pt x="4047" y="12480"/>
                </a:lnTo>
                <a:lnTo>
                  <a:pt x="4001" y="12570"/>
                </a:lnTo>
                <a:lnTo>
                  <a:pt x="3954" y="12690"/>
                </a:lnTo>
                <a:lnTo>
                  <a:pt x="3905" y="12810"/>
                </a:lnTo>
                <a:lnTo>
                  <a:pt x="3854" y="12900"/>
                </a:lnTo>
                <a:lnTo>
                  <a:pt x="3801" y="13020"/>
                </a:lnTo>
                <a:lnTo>
                  <a:pt x="3746" y="13110"/>
                </a:lnTo>
                <a:lnTo>
                  <a:pt x="3690" y="13230"/>
                </a:lnTo>
                <a:lnTo>
                  <a:pt x="3631" y="13320"/>
                </a:lnTo>
                <a:lnTo>
                  <a:pt x="3571" y="13440"/>
                </a:lnTo>
                <a:lnTo>
                  <a:pt x="3508" y="13530"/>
                </a:lnTo>
                <a:lnTo>
                  <a:pt x="3443" y="13620"/>
                </a:lnTo>
                <a:lnTo>
                  <a:pt x="3377" y="13740"/>
                </a:lnTo>
                <a:lnTo>
                  <a:pt x="3308" y="13830"/>
                </a:lnTo>
                <a:lnTo>
                  <a:pt x="3236" y="13920"/>
                </a:lnTo>
                <a:lnTo>
                  <a:pt x="3163" y="14010"/>
                </a:lnTo>
                <a:lnTo>
                  <a:pt x="3087" y="14130"/>
                </a:lnTo>
                <a:lnTo>
                  <a:pt x="3009" y="14220"/>
                </a:lnTo>
                <a:lnTo>
                  <a:pt x="2928" y="14310"/>
                </a:lnTo>
                <a:lnTo>
                  <a:pt x="2845" y="14400"/>
                </a:lnTo>
                <a:lnTo>
                  <a:pt x="2775" y="14490"/>
                </a:lnTo>
                <a:lnTo>
                  <a:pt x="2706" y="14550"/>
                </a:lnTo>
                <a:lnTo>
                  <a:pt x="2568" y="14730"/>
                </a:lnTo>
                <a:lnTo>
                  <a:pt x="2500" y="14790"/>
                </a:lnTo>
                <a:lnTo>
                  <a:pt x="2432" y="14880"/>
                </a:lnTo>
                <a:lnTo>
                  <a:pt x="2297" y="15060"/>
                </a:lnTo>
                <a:lnTo>
                  <a:pt x="2230" y="15150"/>
                </a:lnTo>
                <a:lnTo>
                  <a:pt x="2164" y="15270"/>
                </a:lnTo>
                <a:lnTo>
                  <a:pt x="2098" y="15360"/>
                </a:lnTo>
                <a:lnTo>
                  <a:pt x="2033" y="15450"/>
                </a:lnTo>
                <a:lnTo>
                  <a:pt x="1968" y="15540"/>
                </a:lnTo>
                <a:lnTo>
                  <a:pt x="1904" y="15660"/>
                </a:lnTo>
                <a:lnTo>
                  <a:pt x="1840" y="15750"/>
                </a:lnTo>
                <a:lnTo>
                  <a:pt x="1777" y="15870"/>
                </a:lnTo>
                <a:lnTo>
                  <a:pt x="1715" y="15960"/>
                </a:lnTo>
                <a:lnTo>
                  <a:pt x="1653" y="16080"/>
                </a:lnTo>
                <a:lnTo>
                  <a:pt x="1592" y="16170"/>
                </a:lnTo>
                <a:lnTo>
                  <a:pt x="1532" y="16290"/>
                </a:lnTo>
                <a:lnTo>
                  <a:pt x="1472" y="16410"/>
                </a:lnTo>
                <a:lnTo>
                  <a:pt x="1414" y="16500"/>
                </a:lnTo>
                <a:lnTo>
                  <a:pt x="1356" y="16620"/>
                </a:lnTo>
                <a:lnTo>
                  <a:pt x="1299" y="16740"/>
                </a:lnTo>
                <a:lnTo>
                  <a:pt x="1242" y="16860"/>
                </a:lnTo>
                <a:lnTo>
                  <a:pt x="1187" y="16950"/>
                </a:lnTo>
                <a:lnTo>
                  <a:pt x="1133" y="17070"/>
                </a:lnTo>
                <a:lnTo>
                  <a:pt x="1079" y="17190"/>
                </a:lnTo>
                <a:lnTo>
                  <a:pt x="1027" y="17310"/>
                </a:lnTo>
                <a:lnTo>
                  <a:pt x="975" y="17430"/>
                </a:lnTo>
                <a:lnTo>
                  <a:pt x="925" y="17550"/>
                </a:lnTo>
                <a:lnTo>
                  <a:pt x="875" y="17670"/>
                </a:lnTo>
                <a:lnTo>
                  <a:pt x="827" y="17790"/>
                </a:lnTo>
                <a:lnTo>
                  <a:pt x="779" y="17910"/>
                </a:lnTo>
                <a:lnTo>
                  <a:pt x="733" y="18030"/>
                </a:lnTo>
                <a:lnTo>
                  <a:pt x="688" y="18150"/>
                </a:lnTo>
                <a:lnTo>
                  <a:pt x="644" y="18270"/>
                </a:lnTo>
                <a:lnTo>
                  <a:pt x="601" y="18390"/>
                </a:lnTo>
                <a:lnTo>
                  <a:pt x="560" y="18510"/>
                </a:lnTo>
                <a:lnTo>
                  <a:pt x="520" y="18630"/>
                </a:lnTo>
                <a:lnTo>
                  <a:pt x="481" y="18750"/>
                </a:lnTo>
                <a:lnTo>
                  <a:pt x="443" y="18900"/>
                </a:lnTo>
                <a:lnTo>
                  <a:pt x="407" y="19020"/>
                </a:lnTo>
                <a:lnTo>
                  <a:pt x="372" y="19140"/>
                </a:lnTo>
                <a:lnTo>
                  <a:pt x="339" y="19260"/>
                </a:lnTo>
                <a:lnTo>
                  <a:pt x="306" y="19380"/>
                </a:lnTo>
                <a:lnTo>
                  <a:pt x="276" y="19500"/>
                </a:lnTo>
                <a:lnTo>
                  <a:pt x="247" y="19620"/>
                </a:lnTo>
                <a:lnTo>
                  <a:pt x="219" y="19740"/>
                </a:lnTo>
                <a:lnTo>
                  <a:pt x="193" y="19860"/>
                </a:lnTo>
                <a:lnTo>
                  <a:pt x="168" y="19980"/>
                </a:lnTo>
                <a:lnTo>
                  <a:pt x="145" y="20100"/>
                </a:lnTo>
                <a:lnTo>
                  <a:pt x="123" y="20220"/>
                </a:lnTo>
                <a:lnTo>
                  <a:pt x="104" y="20340"/>
                </a:lnTo>
                <a:lnTo>
                  <a:pt x="85" y="20460"/>
                </a:lnTo>
                <a:lnTo>
                  <a:pt x="69" y="20580"/>
                </a:lnTo>
                <a:lnTo>
                  <a:pt x="54" y="20700"/>
                </a:lnTo>
                <a:lnTo>
                  <a:pt x="41" y="20820"/>
                </a:lnTo>
                <a:lnTo>
                  <a:pt x="30" y="20910"/>
                </a:lnTo>
                <a:lnTo>
                  <a:pt x="20" y="21030"/>
                </a:lnTo>
                <a:lnTo>
                  <a:pt x="12" y="21150"/>
                </a:lnTo>
                <a:lnTo>
                  <a:pt x="6" y="21270"/>
                </a:lnTo>
                <a:lnTo>
                  <a:pt x="2" y="21360"/>
                </a:lnTo>
                <a:lnTo>
                  <a:pt x="0" y="21480"/>
                </a:lnTo>
                <a:lnTo>
                  <a:pt x="0" y="21600"/>
                </a:lnTo>
                <a:lnTo>
                  <a:pt x="21600" y="21600"/>
                </a:lnTo>
                <a:lnTo>
                  <a:pt x="21600" y="0"/>
                </a:lnTo>
                <a:close/>
              </a:path>
            </a:pathLst>
          </a:custGeom>
          <a:solidFill>
            <a:srgbClr val="5C2CCE"/>
          </a:solidFill>
          <a:ln w="12700">
            <a:miter lim="400000"/>
          </a:ln>
        </p:spPr>
        <p:txBody>
          <a:bodyPr lIns="34289" rIns="34289"/>
          <a:lstStyle/>
          <a:p>
            <a:endParaRPr sz="1086"/>
          </a:p>
        </p:txBody>
      </p:sp>
      <p:sp>
        <p:nvSpPr>
          <p:cNvPr id="97" name="object 4"/>
          <p:cNvSpPr txBox="1"/>
          <p:nvPr/>
        </p:nvSpPr>
        <p:spPr>
          <a:xfrm>
            <a:off x="4775201" y="3735159"/>
            <a:ext cx="4905850" cy="231730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indent="1611629" algn="r">
              <a:spcBef>
                <a:spcPts val="75"/>
              </a:spcBef>
              <a:defRPr sz="2200">
                <a:solidFill>
                  <a:srgbClr val="FFFFFF"/>
                </a:solidFill>
                <a:latin typeface="Poppins Regular"/>
                <a:ea typeface="Poppins Regular"/>
                <a:cs typeface="Poppins Regular"/>
                <a:sym typeface="Poppins Regular"/>
              </a:defRPr>
            </a:pPr>
            <a:r>
              <a:rPr sz="1650" dirty="0">
                <a:latin typeface="Arial" panose="020B0604020202020204" pitchFamily="34" charset="0"/>
                <a:cs typeface="Arial" panose="020B0604020202020204" pitchFamily="34" charset="0"/>
              </a:rPr>
              <a:t>Introductions</a:t>
            </a:r>
          </a:p>
          <a:p>
            <a:pPr marR="3810" indent="2060258" algn="r">
              <a:lnSpc>
                <a:spcPct val="162900"/>
              </a:lnSpc>
              <a:defRPr sz="2200">
                <a:solidFill>
                  <a:srgbClr val="FFFFFF"/>
                </a:solidFill>
                <a:latin typeface="Poppins Regular"/>
                <a:ea typeface="Poppins Regular"/>
                <a:cs typeface="Poppins Regular"/>
                <a:sym typeface="Poppins Regular"/>
              </a:defRPr>
            </a:pPr>
            <a:r>
              <a:rPr lang="en-CA" sz="1650" dirty="0">
                <a:latin typeface="Arial" panose="020B0604020202020204" pitchFamily="34" charset="0"/>
                <a:cs typeface="Arial" panose="020B0604020202020204" pitchFamily="34" charset="0"/>
              </a:rPr>
              <a:t>Jobs you  need to do</a:t>
            </a:r>
          </a:p>
          <a:p>
            <a:pPr marR="3810" indent="2060258" algn="r">
              <a:lnSpc>
                <a:spcPct val="162900"/>
              </a:lnSpc>
              <a:defRPr sz="2200">
                <a:solidFill>
                  <a:srgbClr val="FFFFFF"/>
                </a:solidFill>
                <a:latin typeface="Poppins Regular"/>
                <a:ea typeface="Poppins Regular"/>
                <a:cs typeface="Poppins Regular"/>
                <a:sym typeface="Poppins Regular"/>
              </a:defRPr>
            </a:pPr>
            <a:r>
              <a:rPr lang="en-CA" sz="1650" dirty="0">
                <a:latin typeface="Arial" panose="020B0604020202020204" pitchFamily="34" charset="0"/>
                <a:cs typeface="Arial" panose="020B0604020202020204" pitchFamily="34" charset="0"/>
              </a:rPr>
              <a:t>Benefits gained from Euryka </a:t>
            </a:r>
          </a:p>
          <a:p>
            <a:pPr marR="3810" indent="2060258" algn="r">
              <a:lnSpc>
                <a:spcPct val="162900"/>
              </a:lnSpc>
              <a:defRPr sz="2200">
                <a:solidFill>
                  <a:srgbClr val="FFFFFF"/>
                </a:solidFill>
                <a:latin typeface="Poppins Regular"/>
                <a:ea typeface="Poppins Regular"/>
                <a:cs typeface="Poppins Regular"/>
                <a:sym typeface="Poppins Regular"/>
              </a:defRPr>
            </a:pPr>
            <a:r>
              <a:rPr lang="en-CA" sz="1650" dirty="0">
                <a:latin typeface="Arial" panose="020B0604020202020204" pitchFamily="34" charset="0"/>
                <a:cs typeface="Arial" panose="020B0604020202020204" pitchFamily="34" charset="0"/>
              </a:rPr>
              <a:t>Euryka features</a:t>
            </a:r>
          </a:p>
          <a:p>
            <a:pPr marR="3810" indent="2060258" algn="r">
              <a:lnSpc>
                <a:spcPct val="162900"/>
              </a:lnSpc>
              <a:defRPr sz="2200">
                <a:solidFill>
                  <a:srgbClr val="FFFFFF"/>
                </a:solidFill>
                <a:latin typeface="Poppins Regular"/>
                <a:ea typeface="Poppins Regular"/>
                <a:cs typeface="Poppins Regular"/>
                <a:sym typeface="Poppins Regular"/>
              </a:defRPr>
            </a:pPr>
            <a:r>
              <a:rPr lang="en-CA" sz="1650" dirty="0">
                <a:latin typeface="Arial" panose="020B0604020202020204" pitchFamily="34" charset="0"/>
                <a:cs typeface="Arial" panose="020B0604020202020204" pitchFamily="34" charset="0"/>
              </a:rPr>
              <a:t>Differentiators</a:t>
            </a:r>
            <a:endParaRPr sz="1650" dirty="0">
              <a:latin typeface="Arial" panose="020B0604020202020204" pitchFamily="34" charset="0"/>
              <a:cs typeface="Arial" panose="020B0604020202020204" pitchFamily="34" charset="0"/>
            </a:endParaRPr>
          </a:p>
          <a:p>
            <a:pPr marR="3810" algn="r">
              <a:spcBef>
                <a:spcPts val="1200"/>
              </a:spcBef>
              <a:defRPr sz="2200">
                <a:solidFill>
                  <a:srgbClr val="FFFFFF"/>
                </a:solidFill>
                <a:latin typeface="Poppins Regular"/>
                <a:ea typeface="Poppins Regular"/>
                <a:cs typeface="Poppins Regular"/>
                <a:sym typeface="Poppins Regular"/>
              </a:defRPr>
            </a:pPr>
            <a:r>
              <a:rPr lang="en-CA" sz="1650" dirty="0">
                <a:latin typeface="Arial" panose="020B0604020202020204" pitchFamily="34" charset="0"/>
                <a:cs typeface="Arial" panose="020B0604020202020204" pitchFamily="34" charset="0"/>
              </a:rPr>
              <a:t>Next steps</a:t>
            </a:r>
            <a:endParaRPr sz="1650" dirty="0">
              <a:latin typeface="Arial" panose="020B0604020202020204" pitchFamily="34" charset="0"/>
              <a:cs typeface="Arial" panose="020B0604020202020204" pitchFamily="34" charset="0"/>
            </a:endParaRPr>
          </a:p>
        </p:txBody>
      </p:sp>
      <p:sp>
        <p:nvSpPr>
          <p:cNvPr id="98" name="object 5"/>
          <p:cNvSpPr txBox="1">
            <a:spLocks noGrp="1"/>
          </p:cNvSpPr>
          <p:nvPr>
            <p:ph type="title"/>
          </p:nvPr>
        </p:nvSpPr>
        <p:spPr>
          <a:xfrm>
            <a:off x="6532293" y="2738429"/>
            <a:ext cx="3148757" cy="819151"/>
          </a:xfrm>
          <a:prstGeom prst="rect">
            <a:avLst/>
          </a:prstGeom>
        </p:spPr>
        <p:txBody>
          <a:bodyPr>
            <a:normAutofit fontScale="90000"/>
          </a:bodyPr>
          <a:lstStyle>
            <a:lvl1pPr indent="11049" defTabSz="795527">
              <a:defRPr sz="6090">
                <a:solidFill>
                  <a:srgbClr val="FFFFFF"/>
                </a:solidFill>
                <a:latin typeface="Poppins-Black"/>
                <a:ea typeface="Poppins-Black"/>
                <a:cs typeface="Poppins-Black"/>
                <a:sym typeface="Poppins-Black"/>
              </a:defRPr>
            </a:lvl1pPr>
          </a:lstStyle>
          <a:p>
            <a:pPr algn="r"/>
            <a:r>
              <a:rPr dirty="0">
                <a:latin typeface="Arial Black" panose="020B0604020202020204" pitchFamily="34" charset="0"/>
                <a:cs typeface="Arial Black" panose="020B0604020202020204" pitchFamily="34" charset="0"/>
              </a:rPr>
              <a:t>Agenda</a:t>
            </a:r>
          </a:p>
        </p:txBody>
      </p:sp>
      <p:pic>
        <p:nvPicPr>
          <p:cNvPr id="3" name="Picture 2">
            <a:extLst>
              <a:ext uri="{FF2B5EF4-FFF2-40B4-BE49-F238E27FC236}">
                <a16:creationId xmlns:a16="http://schemas.microsoft.com/office/drawing/2014/main" id="{23A14DEE-17B2-3442-AD8F-9FFFFAFE2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2375" y="1645989"/>
            <a:ext cx="828675" cy="771525"/>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object 2"/>
          <p:cNvSpPr/>
          <p:nvPr/>
        </p:nvSpPr>
        <p:spPr>
          <a:xfrm>
            <a:off x="1524000" y="0"/>
            <a:ext cx="9144000" cy="6858000"/>
          </a:xfrm>
          <a:prstGeom prst="rect">
            <a:avLst/>
          </a:prstGeom>
          <a:solidFill>
            <a:srgbClr val="F36050"/>
          </a:solidFill>
          <a:ln w="12700">
            <a:miter lim="400000"/>
          </a:ln>
        </p:spPr>
        <p:txBody>
          <a:bodyPr lIns="34289" rIns="34289"/>
          <a:lstStyle/>
          <a:p>
            <a:endParaRPr sz="1086"/>
          </a:p>
        </p:txBody>
      </p:sp>
      <p:pic>
        <p:nvPicPr>
          <p:cNvPr id="116" name="pattern-section.png" descr="pattern-section.png"/>
          <p:cNvPicPr>
            <a:picLocks noChangeAspect="1"/>
          </p:cNvPicPr>
          <p:nvPr/>
        </p:nvPicPr>
        <p:blipFill rotWithShape="1">
          <a:blip r:embed="rId2"/>
          <a:srcRect t="25182" r="36989" b="16237"/>
          <a:stretch/>
        </p:blipFill>
        <p:spPr>
          <a:xfrm>
            <a:off x="3552110" y="1"/>
            <a:ext cx="7003514" cy="6858001"/>
          </a:xfrm>
          <a:prstGeom prst="rect">
            <a:avLst/>
          </a:prstGeom>
          <a:ln w="12700">
            <a:miter lim="400000"/>
          </a:ln>
        </p:spPr>
      </p:pic>
      <p:sp>
        <p:nvSpPr>
          <p:cNvPr id="117" name="Section Title"/>
          <p:cNvSpPr txBox="1">
            <a:spLocks noGrp="1"/>
          </p:cNvSpPr>
          <p:nvPr>
            <p:ph type="title"/>
          </p:nvPr>
        </p:nvSpPr>
        <p:spPr>
          <a:xfrm>
            <a:off x="1921163" y="2093446"/>
            <a:ext cx="8303491" cy="3120592"/>
          </a:xfrm>
          <a:prstGeom prst="rect">
            <a:avLst/>
          </a:prstGeom>
        </p:spPr>
        <p:txBody>
          <a:bodyPr anchor="ctr">
            <a:noAutofit/>
          </a:bodyPr>
          <a:lstStyle>
            <a:lvl1pPr marR="5080" indent="12700">
              <a:lnSpc>
                <a:spcPts val="10500"/>
              </a:lnSpc>
              <a:defRPr sz="12000" b="0">
                <a:solidFill>
                  <a:srgbClr val="F2F2F2"/>
                </a:solidFill>
                <a:latin typeface="Poppins Bold"/>
                <a:ea typeface="Poppins Bold"/>
                <a:cs typeface="Poppins Bold"/>
                <a:sym typeface="Poppins Bold"/>
              </a:defRPr>
            </a:lvl1pPr>
          </a:lstStyle>
          <a:p>
            <a:r>
              <a:rPr lang="en-CA" sz="8800" b="1" dirty="0">
                <a:latin typeface="Arial Black" panose="020B0604020202020204" pitchFamily="34" charset="0"/>
                <a:cs typeface="Arial Black" panose="020B0604020202020204" pitchFamily="34" charset="0"/>
              </a:rPr>
              <a:t>Our customers have jobs to do</a:t>
            </a:r>
            <a:endParaRPr sz="8800" b="1" dirty="0">
              <a:latin typeface="Arial Black" panose="020B0604020202020204" pitchFamily="34" charset="0"/>
              <a:cs typeface="Arial Black" panose="020B0604020202020204" pitchFamily="34" charset="0"/>
            </a:endParaRPr>
          </a:p>
        </p:txBody>
      </p:sp>
      <p:pic>
        <p:nvPicPr>
          <p:cNvPr id="118" name="pattern-thankyou2.png" descr="pattern-thankyou2.png"/>
          <p:cNvPicPr>
            <a:picLocks noChangeAspect="1"/>
          </p:cNvPicPr>
          <p:nvPr/>
        </p:nvPicPr>
        <p:blipFill>
          <a:blip r:embed="rId3"/>
          <a:stretch>
            <a:fillRect/>
          </a:stretch>
        </p:blipFill>
        <p:spPr>
          <a:xfrm rot="18900000">
            <a:off x="2075471" y="334471"/>
            <a:ext cx="925171" cy="599259"/>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D86CDBB-8FF1-478F-8DB5-F5A11E9A8642}"/>
              </a:ext>
            </a:extLst>
          </p:cNvPr>
          <p:cNvSpPr>
            <a:spLocks noGrp="1"/>
          </p:cNvSpPr>
          <p:nvPr>
            <p:ph type="sldNum" sz="quarter" idx="12"/>
          </p:nvPr>
        </p:nvSpPr>
        <p:spPr>
          <a:xfrm>
            <a:off x="11146971" y="6224835"/>
            <a:ext cx="849086" cy="633165"/>
          </a:xfrm>
        </p:spPr>
        <p:txBody>
          <a:bodyPr/>
          <a:lstStyle/>
          <a:p>
            <a:fld id="{567FC4B8-C254-45AC-972F-201CE24757F0}" type="slidenum">
              <a:rPr lang="en-CA" sz="1400" smtClean="0">
                <a:solidFill>
                  <a:schemeClr val="tx1">
                    <a:alpha val="25000"/>
                  </a:schemeClr>
                </a:solidFill>
                <a:latin typeface="+mn-lt"/>
              </a:rPr>
              <a:t>5</a:t>
            </a:fld>
            <a:endParaRPr lang="en-CA" sz="1400" dirty="0">
              <a:solidFill>
                <a:schemeClr val="tx1">
                  <a:alpha val="25000"/>
                </a:schemeClr>
              </a:solidFill>
              <a:latin typeface="+mn-lt"/>
            </a:endParaRPr>
          </a:p>
        </p:txBody>
      </p:sp>
      <p:sp>
        <p:nvSpPr>
          <p:cNvPr id="8" name="object 3">
            <a:extLst>
              <a:ext uri="{FF2B5EF4-FFF2-40B4-BE49-F238E27FC236}">
                <a16:creationId xmlns:a16="http://schemas.microsoft.com/office/drawing/2014/main" id="{92794807-0353-4605-8466-2FABA1AC7131}"/>
              </a:ext>
            </a:extLst>
          </p:cNvPr>
          <p:cNvSpPr/>
          <p:nvPr/>
        </p:nvSpPr>
        <p:spPr>
          <a:xfrm>
            <a:off x="4410" y="0"/>
            <a:ext cx="3628946" cy="6858000"/>
          </a:xfrm>
          <a:custGeom>
            <a:avLst/>
            <a:gdLst/>
            <a:ahLst/>
            <a:cxnLst>
              <a:cxn ang="0">
                <a:pos x="wd2" y="hd2"/>
              </a:cxn>
              <a:cxn ang="5400000">
                <a:pos x="wd2" y="hd2"/>
              </a:cxn>
              <a:cxn ang="10800000">
                <a:pos x="wd2" y="hd2"/>
              </a:cxn>
              <a:cxn ang="16200000">
                <a:pos x="wd2" y="hd2"/>
              </a:cxn>
            </a:cxnLst>
            <a:rect l="0" t="0" r="r" b="b"/>
            <a:pathLst>
              <a:path w="21600" h="21600" extrusionOk="0">
                <a:moveTo>
                  <a:pt x="11177" y="0"/>
                </a:moveTo>
                <a:lnTo>
                  <a:pt x="0" y="0"/>
                </a:lnTo>
                <a:lnTo>
                  <a:pt x="0" y="21600"/>
                </a:lnTo>
                <a:lnTo>
                  <a:pt x="16671" y="21600"/>
                </a:lnTo>
                <a:lnTo>
                  <a:pt x="16733" y="21570"/>
                </a:lnTo>
                <a:lnTo>
                  <a:pt x="16823" y="21480"/>
                </a:lnTo>
                <a:lnTo>
                  <a:pt x="16920" y="21390"/>
                </a:lnTo>
                <a:lnTo>
                  <a:pt x="17024" y="21300"/>
                </a:lnTo>
                <a:lnTo>
                  <a:pt x="17137" y="21240"/>
                </a:lnTo>
                <a:lnTo>
                  <a:pt x="17257" y="21150"/>
                </a:lnTo>
                <a:lnTo>
                  <a:pt x="17556" y="20940"/>
                </a:lnTo>
                <a:lnTo>
                  <a:pt x="17722" y="20820"/>
                </a:lnTo>
                <a:lnTo>
                  <a:pt x="17882" y="20700"/>
                </a:lnTo>
                <a:lnTo>
                  <a:pt x="18037" y="20580"/>
                </a:lnTo>
                <a:lnTo>
                  <a:pt x="18187" y="20460"/>
                </a:lnTo>
                <a:lnTo>
                  <a:pt x="18331" y="20370"/>
                </a:lnTo>
                <a:lnTo>
                  <a:pt x="18471" y="20250"/>
                </a:lnTo>
                <a:lnTo>
                  <a:pt x="18606" y="20160"/>
                </a:lnTo>
                <a:lnTo>
                  <a:pt x="18735" y="20040"/>
                </a:lnTo>
                <a:lnTo>
                  <a:pt x="18861" y="19950"/>
                </a:lnTo>
                <a:lnTo>
                  <a:pt x="18982" y="19860"/>
                </a:lnTo>
                <a:lnTo>
                  <a:pt x="19099" y="19740"/>
                </a:lnTo>
                <a:lnTo>
                  <a:pt x="19211" y="19650"/>
                </a:lnTo>
                <a:lnTo>
                  <a:pt x="19320" y="19560"/>
                </a:lnTo>
                <a:lnTo>
                  <a:pt x="19425" y="19440"/>
                </a:lnTo>
                <a:lnTo>
                  <a:pt x="19526" y="19350"/>
                </a:lnTo>
                <a:lnTo>
                  <a:pt x="19624" y="19260"/>
                </a:lnTo>
                <a:lnTo>
                  <a:pt x="19718" y="19170"/>
                </a:lnTo>
                <a:lnTo>
                  <a:pt x="19809" y="19050"/>
                </a:lnTo>
                <a:lnTo>
                  <a:pt x="19897" y="18960"/>
                </a:lnTo>
                <a:lnTo>
                  <a:pt x="19982" y="18870"/>
                </a:lnTo>
                <a:lnTo>
                  <a:pt x="20064" y="18780"/>
                </a:lnTo>
                <a:lnTo>
                  <a:pt x="20144" y="18690"/>
                </a:lnTo>
                <a:lnTo>
                  <a:pt x="20221" y="18570"/>
                </a:lnTo>
                <a:lnTo>
                  <a:pt x="20296" y="18480"/>
                </a:lnTo>
                <a:lnTo>
                  <a:pt x="20368" y="18390"/>
                </a:lnTo>
                <a:lnTo>
                  <a:pt x="20439" y="18270"/>
                </a:lnTo>
                <a:lnTo>
                  <a:pt x="20508" y="18180"/>
                </a:lnTo>
                <a:lnTo>
                  <a:pt x="20575" y="18090"/>
                </a:lnTo>
                <a:lnTo>
                  <a:pt x="20640" y="17970"/>
                </a:lnTo>
                <a:lnTo>
                  <a:pt x="20704" y="17880"/>
                </a:lnTo>
                <a:lnTo>
                  <a:pt x="20766" y="17760"/>
                </a:lnTo>
                <a:lnTo>
                  <a:pt x="20828" y="17670"/>
                </a:lnTo>
                <a:lnTo>
                  <a:pt x="20888" y="17550"/>
                </a:lnTo>
                <a:lnTo>
                  <a:pt x="20947" y="17430"/>
                </a:lnTo>
                <a:lnTo>
                  <a:pt x="21006" y="17340"/>
                </a:lnTo>
                <a:lnTo>
                  <a:pt x="21064" y="17220"/>
                </a:lnTo>
                <a:lnTo>
                  <a:pt x="21122" y="17100"/>
                </a:lnTo>
                <a:lnTo>
                  <a:pt x="21294" y="16740"/>
                </a:lnTo>
                <a:lnTo>
                  <a:pt x="21345" y="16620"/>
                </a:lnTo>
                <a:lnTo>
                  <a:pt x="21392" y="16500"/>
                </a:lnTo>
                <a:lnTo>
                  <a:pt x="21433" y="16380"/>
                </a:lnTo>
                <a:lnTo>
                  <a:pt x="21470" y="16260"/>
                </a:lnTo>
                <a:lnTo>
                  <a:pt x="21503" y="16140"/>
                </a:lnTo>
                <a:lnTo>
                  <a:pt x="21531" y="16020"/>
                </a:lnTo>
                <a:lnTo>
                  <a:pt x="21554" y="15930"/>
                </a:lnTo>
                <a:lnTo>
                  <a:pt x="21573" y="15810"/>
                </a:lnTo>
                <a:lnTo>
                  <a:pt x="21586" y="15690"/>
                </a:lnTo>
                <a:lnTo>
                  <a:pt x="21596" y="15570"/>
                </a:lnTo>
                <a:lnTo>
                  <a:pt x="21600" y="15450"/>
                </a:lnTo>
                <a:lnTo>
                  <a:pt x="21600" y="15330"/>
                </a:lnTo>
                <a:lnTo>
                  <a:pt x="21595" y="15210"/>
                </a:lnTo>
                <a:lnTo>
                  <a:pt x="21585" y="15090"/>
                </a:lnTo>
                <a:lnTo>
                  <a:pt x="21570" y="14970"/>
                </a:lnTo>
                <a:lnTo>
                  <a:pt x="21551" y="14850"/>
                </a:lnTo>
                <a:lnTo>
                  <a:pt x="21530" y="14730"/>
                </a:lnTo>
                <a:lnTo>
                  <a:pt x="21506" y="14610"/>
                </a:lnTo>
                <a:lnTo>
                  <a:pt x="21480" y="14490"/>
                </a:lnTo>
                <a:lnTo>
                  <a:pt x="21451" y="14340"/>
                </a:lnTo>
                <a:lnTo>
                  <a:pt x="21419" y="14220"/>
                </a:lnTo>
                <a:lnTo>
                  <a:pt x="21384" y="14100"/>
                </a:lnTo>
                <a:lnTo>
                  <a:pt x="21347" y="13980"/>
                </a:lnTo>
                <a:lnTo>
                  <a:pt x="21306" y="13860"/>
                </a:lnTo>
                <a:lnTo>
                  <a:pt x="21263" y="13740"/>
                </a:lnTo>
                <a:lnTo>
                  <a:pt x="21217" y="13620"/>
                </a:lnTo>
                <a:lnTo>
                  <a:pt x="21168" y="13500"/>
                </a:lnTo>
                <a:lnTo>
                  <a:pt x="21116" y="13380"/>
                </a:lnTo>
                <a:lnTo>
                  <a:pt x="21061" y="13260"/>
                </a:lnTo>
                <a:lnTo>
                  <a:pt x="21003" y="13140"/>
                </a:lnTo>
                <a:lnTo>
                  <a:pt x="20941" y="13020"/>
                </a:lnTo>
                <a:lnTo>
                  <a:pt x="20879" y="12900"/>
                </a:lnTo>
                <a:lnTo>
                  <a:pt x="20814" y="12780"/>
                </a:lnTo>
                <a:lnTo>
                  <a:pt x="20748" y="12690"/>
                </a:lnTo>
                <a:lnTo>
                  <a:pt x="20679" y="12570"/>
                </a:lnTo>
                <a:lnTo>
                  <a:pt x="20607" y="12450"/>
                </a:lnTo>
                <a:lnTo>
                  <a:pt x="20531" y="12330"/>
                </a:lnTo>
                <a:lnTo>
                  <a:pt x="20451" y="12210"/>
                </a:lnTo>
                <a:lnTo>
                  <a:pt x="20365" y="12090"/>
                </a:lnTo>
                <a:lnTo>
                  <a:pt x="20279" y="12000"/>
                </a:lnTo>
                <a:lnTo>
                  <a:pt x="20191" y="11880"/>
                </a:lnTo>
                <a:lnTo>
                  <a:pt x="20102" y="11760"/>
                </a:lnTo>
                <a:lnTo>
                  <a:pt x="20012" y="11670"/>
                </a:lnTo>
                <a:lnTo>
                  <a:pt x="19920" y="11550"/>
                </a:lnTo>
                <a:lnTo>
                  <a:pt x="19825" y="11430"/>
                </a:lnTo>
                <a:lnTo>
                  <a:pt x="19727" y="11340"/>
                </a:lnTo>
                <a:lnTo>
                  <a:pt x="19626" y="11220"/>
                </a:lnTo>
                <a:lnTo>
                  <a:pt x="19521" y="11100"/>
                </a:lnTo>
                <a:lnTo>
                  <a:pt x="19412" y="11010"/>
                </a:lnTo>
                <a:lnTo>
                  <a:pt x="19296" y="10890"/>
                </a:lnTo>
                <a:lnTo>
                  <a:pt x="19070" y="10650"/>
                </a:lnTo>
                <a:lnTo>
                  <a:pt x="18954" y="10560"/>
                </a:lnTo>
                <a:lnTo>
                  <a:pt x="18831" y="10440"/>
                </a:lnTo>
                <a:lnTo>
                  <a:pt x="18660" y="10290"/>
                </a:lnTo>
                <a:lnTo>
                  <a:pt x="18496" y="10140"/>
                </a:lnTo>
                <a:lnTo>
                  <a:pt x="18339" y="9990"/>
                </a:lnTo>
                <a:lnTo>
                  <a:pt x="18189" y="9870"/>
                </a:lnTo>
                <a:lnTo>
                  <a:pt x="18046" y="9720"/>
                </a:lnTo>
                <a:lnTo>
                  <a:pt x="17909" y="9600"/>
                </a:lnTo>
                <a:lnTo>
                  <a:pt x="17780" y="9480"/>
                </a:lnTo>
                <a:lnTo>
                  <a:pt x="17657" y="9330"/>
                </a:lnTo>
                <a:lnTo>
                  <a:pt x="17540" y="9210"/>
                </a:lnTo>
                <a:lnTo>
                  <a:pt x="17429" y="9090"/>
                </a:lnTo>
                <a:lnTo>
                  <a:pt x="17325" y="9000"/>
                </a:lnTo>
                <a:lnTo>
                  <a:pt x="17227" y="8880"/>
                </a:lnTo>
                <a:lnTo>
                  <a:pt x="17135" y="8760"/>
                </a:lnTo>
                <a:lnTo>
                  <a:pt x="17048" y="8670"/>
                </a:lnTo>
                <a:lnTo>
                  <a:pt x="16968" y="8550"/>
                </a:lnTo>
                <a:lnTo>
                  <a:pt x="16892" y="8460"/>
                </a:lnTo>
                <a:lnTo>
                  <a:pt x="16823" y="8370"/>
                </a:lnTo>
                <a:lnTo>
                  <a:pt x="16758" y="8280"/>
                </a:lnTo>
                <a:lnTo>
                  <a:pt x="16699" y="8160"/>
                </a:lnTo>
                <a:lnTo>
                  <a:pt x="16645" y="8100"/>
                </a:lnTo>
                <a:lnTo>
                  <a:pt x="16596" y="8010"/>
                </a:lnTo>
                <a:lnTo>
                  <a:pt x="16552" y="7920"/>
                </a:lnTo>
                <a:lnTo>
                  <a:pt x="16512" y="7830"/>
                </a:lnTo>
                <a:lnTo>
                  <a:pt x="16477" y="7740"/>
                </a:lnTo>
                <a:lnTo>
                  <a:pt x="16447" y="7680"/>
                </a:lnTo>
                <a:lnTo>
                  <a:pt x="16421" y="7590"/>
                </a:lnTo>
                <a:lnTo>
                  <a:pt x="16399" y="7530"/>
                </a:lnTo>
                <a:lnTo>
                  <a:pt x="16382" y="7470"/>
                </a:lnTo>
                <a:lnTo>
                  <a:pt x="16368" y="7380"/>
                </a:lnTo>
                <a:lnTo>
                  <a:pt x="16358" y="7320"/>
                </a:lnTo>
                <a:lnTo>
                  <a:pt x="16352" y="7260"/>
                </a:lnTo>
                <a:lnTo>
                  <a:pt x="16350" y="7200"/>
                </a:lnTo>
                <a:lnTo>
                  <a:pt x="16351" y="7140"/>
                </a:lnTo>
                <a:lnTo>
                  <a:pt x="16356" y="7080"/>
                </a:lnTo>
                <a:lnTo>
                  <a:pt x="16375" y="6960"/>
                </a:lnTo>
                <a:lnTo>
                  <a:pt x="16406" y="6840"/>
                </a:lnTo>
                <a:lnTo>
                  <a:pt x="16426" y="6810"/>
                </a:lnTo>
                <a:lnTo>
                  <a:pt x="16449" y="6750"/>
                </a:lnTo>
                <a:lnTo>
                  <a:pt x="16474" y="6690"/>
                </a:lnTo>
                <a:lnTo>
                  <a:pt x="16502" y="6660"/>
                </a:lnTo>
                <a:lnTo>
                  <a:pt x="16532" y="6600"/>
                </a:lnTo>
                <a:lnTo>
                  <a:pt x="16564" y="6570"/>
                </a:lnTo>
                <a:lnTo>
                  <a:pt x="16598" y="6510"/>
                </a:lnTo>
                <a:lnTo>
                  <a:pt x="16634" y="6480"/>
                </a:lnTo>
                <a:lnTo>
                  <a:pt x="16672" y="6420"/>
                </a:lnTo>
                <a:lnTo>
                  <a:pt x="16712" y="6390"/>
                </a:lnTo>
                <a:lnTo>
                  <a:pt x="16754" y="6360"/>
                </a:lnTo>
                <a:lnTo>
                  <a:pt x="16797" y="6300"/>
                </a:lnTo>
                <a:lnTo>
                  <a:pt x="16841" y="6270"/>
                </a:lnTo>
                <a:lnTo>
                  <a:pt x="16887" y="6240"/>
                </a:lnTo>
                <a:lnTo>
                  <a:pt x="16933" y="6180"/>
                </a:lnTo>
                <a:lnTo>
                  <a:pt x="16981" y="6150"/>
                </a:lnTo>
                <a:lnTo>
                  <a:pt x="17030" y="6120"/>
                </a:lnTo>
                <a:lnTo>
                  <a:pt x="17079" y="6090"/>
                </a:lnTo>
                <a:lnTo>
                  <a:pt x="17129" y="6030"/>
                </a:lnTo>
                <a:lnTo>
                  <a:pt x="17231" y="5970"/>
                </a:lnTo>
                <a:lnTo>
                  <a:pt x="17282" y="5940"/>
                </a:lnTo>
                <a:lnTo>
                  <a:pt x="17436" y="5820"/>
                </a:lnTo>
                <a:lnTo>
                  <a:pt x="17539" y="5760"/>
                </a:lnTo>
                <a:lnTo>
                  <a:pt x="17589" y="5730"/>
                </a:lnTo>
                <a:lnTo>
                  <a:pt x="17639" y="5670"/>
                </a:lnTo>
                <a:lnTo>
                  <a:pt x="17688" y="5640"/>
                </a:lnTo>
                <a:lnTo>
                  <a:pt x="17737" y="5610"/>
                </a:lnTo>
                <a:lnTo>
                  <a:pt x="17785" y="5580"/>
                </a:lnTo>
                <a:lnTo>
                  <a:pt x="17831" y="5520"/>
                </a:lnTo>
                <a:lnTo>
                  <a:pt x="17877" y="5490"/>
                </a:lnTo>
                <a:lnTo>
                  <a:pt x="17921" y="5460"/>
                </a:lnTo>
                <a:lnTo>
                  <a:pt x="17964" y="5430"/>
                </a:lnTo>
                <a:lnTo>
                  <a:pt x="18005" y="5370"/>
                </a:lnTo>
                <a:lnTo>
                  <a:pt x="18045" y="5340"/>
                </a:lnTo>
                <a:lnTo>
                  <a:pt x="18083" y="5280"/>
                </a:lnTo>
                <a:lnTo>
                  <a:pt x="18119" y="5250"/>
                </a:lnTo>
                <a:lnTo>
                  <a:pt x="18153" y="5190"/>
                </a:lnTo>
                <a:lnTo>
                  <a:pt x="18185" y="5160"/>
                </a:lnTo>
                <a:lnTo>
                  <a:pt x="18214" y="5100"/>
                </a:lnTo>
                <a:lnTo>
                  <a:pt x="18242" y="5070"/>
                </a:lnTo>
                <a:lnTo>
                  <a:pt x="18267" y="5010"/>
                </a:lnTo>
                <a:lnTo>
                  <a:pt x="18289" y="4950"/>
                </a:lnTo>
                <a:lnTo>
                  <a:pt x="18309" y="4920"/>
                </a:lnTo>
                <a:lnTo>
                  <a:pt x="18339" y="4800"/>
                </a:lnTo>
                <a:lnTo>
                  <a:pt x="18358" y="4680"/>
                </a:lnTo>
                <a:lnTo>
                  <a:pt x="18363" y="4560"/>
                </a:lnTo>
                <a:lnTo>
                  <a:pt x="18360" y="4500"/>
                </a:lnTo>
                <a:lnTo>
                  <a:pt x="18354" y="4440"/>
                </a:lnTo>
                <a:lnTo>
                  <a:pt x="18344" y="4380"/>
                </a:lnTo>
                <a:lnTo>
                  <a:pt x="18330" y="4290"/>
                </a:lnTo>
                <a:lnTo>
                  <a:pt x="18312" y="4230"/>
                </a:lnTo>
                <a:lnTo>
                  <a:pt x="18290" y="4140"/>
                </a:lnTo>
                <a:lnTo>
                  <a:pt x="18263" y="4080"/>
                </a:lnTo>
                <a:lnTo>
                  <a:pt x="18228" y="3990"/>
                </a:lnTo>
                <a:lnTo>
                  <a:pt x="18186" y="3900"/>
                </a:lnTo>
                <a:lnTo>
                  <a:pt x="18139" y="3840"/>
                </a:lnTo>
                <a:lnTo>
                  <a:pt x="18086" y="3750"/>
                </a:lnTo>
                <a:lnTo>
                  <a:pt x="17966" y="3630"/>
                </a:lnTo>
                <a:lnTo>
                  <a:pt x="17825" y="3510"/>
                </a:lnTo>
                <a:lnTo>
                  <a:pt x="17666" y="3390"/>
                </a:lnTo>
                <a:lnTo>
                  <a:pt x="17491" y="3300"/>
                </a:lnTo>
                <a:lnTo>
                  <a:pt x="17397" y="3240"/>
                </a:lnTo>
                <a:lnTo>
                  <a:pt x="17299" y="3210"/>
                </a:lnTo>
                <a:lnTo>
                  <a:pt x="17198" y="3180"/>
                </a:lnTo>
                <a:lnTo>
                  <a:pt x="17094" y="3120"/>
                </a:lnTo>
                <a:lnTo>
                  <a:pt x="16875" y="3060"/>
                </a:lnTo>
                <a:lnTo>
                  <a:pt x="16645" y="3000"/>
                </a:lnTo>
                <a:lnTo>
                  <a:pt x="16405" y="2940"/>
                </a:lnTo>
                <a:lnTo>
                  <a:pt x="16155" y="2880"/>
                </a:lnTo>
                <a:lnTo>
                  <a:pt x="15636" y="2760"/>
                </a:lnTo>
                <a:lnTo>
                  <a:pt x="14686" y="2550"/>
                </a:lnTo>
                <a:lnTo>
                  <a:pt x="14549" y="2490"/>
                </a:lnTo>
                <a:lnTo>
                  <a:pt x="14275" y="2430"/>
                </a:lnTo>
                <a:lnTo>
                  <a:pt x="14139" y="2370"/>
                </a:lnTo>
                <a:lnTo>
                  <a:pt x="14003" y="2340"/>
                </a:lnTo>
                <a:lnTo>
                  <a:pt x="13868" y="2280"/>
                </a:lnTo>
                <a:lnTo>
                  <a:pt x="13734" y="2250"/>
                </a:lnTo>
                <a:lnTo>
                  <a:pt x="13470" y="2130"/>
                </a:lnTo>
                <a:lnTo>
                  <a:pt x="13340" y="2070"/>
                </a:lnTo>
                <a:lnTo>
                  <a:pt x="13212" y="2010"/>
                </a:lnTo>
                <a:lnTo>
                  <a:pt x="12961" y="1890"/>
                </a:lnTo>
                <a:lnTo>
                  <a:pt x="12839" y="1800"/>
                </a:lnTo>
                <a:lnTo>
                  <a:pt x="12719" y="1710"/>
                </a:lnTo>
                <a:lnTo>
                  <a:pt x="12602" y="1650"/>
                </a:lnTo>
                <a:lnTo>
                  <a:pt x="12487" y="1560"/>
                </a:lnTo>
                <a:lnTo>
                  <a:pt x="12375" y="1470"/>
                </a:lnTo>
                <a:lnTo>
                  <a:pt x="12266" y="1380"/>
                </a:lnTo>
                <a:lnTo>
                  <a:pt x="12161" y="1260"/>
                </a:lnTo>
                <a:lnTo>
                  <a:pt x="12058" y="1170"/>
                </a:lnTo>
                <a:lnTo>
                  <a:pt x="11959" y="1050"/>
                </a:lnTo>
                <a:lnTo>
                  <a:pt x="11864" y="930"/>
                </a:lnTo>
                <a:lnTo>
                  <a:pt x="11773" y="810"/>
                </a:lnTo>
                <a:lnTo>
                  <a:pt x="11685" y="690"/>
                </a:lnTo>
                <a:lnTo>
                  <a:pt x="11602" y="540"/>
                </a:lnTo>
                <a:lnTo>
                  <a:pt x="11505" y="390"/>
                </a:lnTo>
                <a:lnTo>
                  <a:pt x="11397" y="270"/>
                </a:lnTo>
                <a:lnTo>
                  <a:pt x="11281" y="120"/>
                </a:lnTo>
                <a:lnTo>
                  <a:pt x="11177" y="0"/>
                </a:lnTo>
                <a:close/>
              </a:path>
            </a:pathLst>
          </a:custGeom>
          <a:solidFill>
            <a:srgbClr val="6600CC"/>
          </a:solidFill>
          <a:ln w="12700">
            <a:miter lim="400000"/>
          </a:ln>
        </p:spPr>
        <p:txBody>
          <a:bodyPr lIns="34289" rIns="34289"/>
          <a:lstStyle/>
          <a:p>
            <a:endParaRPr sz="1086"/>
          </a:p>
        </p:txBody>
      </p:sp>
      <p:graphicFrame>
        <p:nvGraphicFramePr>
          <p:cNvPr id="10" name="Diagram 9">
            <a:extLst>
              <a:ext uri="{FF2B5EF4-FFF2-40B4-BE49-F238E27FC236}">
                <a16:creationId xmlns:a16="http://schemas.microsoft.com/office/drawing/2014/main" id="{C020B2ED-989A-4AE4-AE9F-91905B40B149}"/>
              </a:ext>
            </a:extLst>
          </p:cNvPr>
          <p:cNvGraphicFramePr/>
          <p:nvPr>
            <p:extLst>
              <p:ext uri="{D42A27DB-BD31-4B8C-83A1-F6EECF244321}">
                <p14:modId xmlns:p14="http://schemas.microsoft.com/office/powerpoint/2010/main" val="591279640"/>
              </p:ext>
            </p:extLst>
          </p:nvPr>
        </p:nvGraphicFramePr>
        <p:xfrm>
          <a:off x="3177309" y="202430"/>
          <a:ext cx="8183417" cy="61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hank You!">
            <a:extLst>
              <a:ext uri="{FF2B5EF4-FFF2-40B4-BE49-F238E27FC236}">
                <a16:creationId xmlns:a16="http://schemas.microsoft.com/office/drawing/2014/main" id="{ABE0A813-6D8D-4E20-8BD4-EDE610507B75}"/>
              </a:ext>
            </a:extLst>
          </p:cNvPr>
          <p:cNvSpPr txBox="1">
            <a:spLocks noGrp="1"/>
          </p:cNvSpPr>
          <p:nvPr>
            <p:ph type="title"/>
          </p:nvPr>
        </p:nvSpPr>
        <p:spPr>
          <a:xfrm>
            <a:off x="106758" y="1313202"/>
            <a:ext cx="2665307" cy="3932376"/>
          </a:xfrm>
          <a:prstGeom prst="rect">
            <a:avLst/>
          </a:prstGeom>
          <a:solidFill>
            <a:srgbClr val="6600CC"/>
          </a:solidFill>
        </p:spPr>
        <p:txBody>
          <a:bodyPr anchor="t">
            <a:noAutofit/>
          </a:bodyPr>
          <a:lstStyle>
            <a:lvl1pPr marR="5080" indent="12700" algn="ctr">
              <a:lnSpc>
                <a:spcPts val="11400"/>
              </a:lnSpc>
              <a:defRPr sz="13000" b="0">
                <a:solidFill>
                  <a:srgbClr val="F2F2F2"/>
                </a:solidFill>
                <a:latin typeface="Poppins Bold"/>
                <a:ea typeface="Poppins Bold"/>
                <a:cs typeface="Poppins Bold"/>
                <a:sym typeface="Poppins Bold"/>
              </a:defRPr>
            </a:lvl1pPr>
          </a:lstStyle>
          <a:p>
            <a:pPr algn="l">
              <a:lnSpc>
                <a:spcPct val="200000"/>
              </a:lnSpc>
            </a:pPr>
            <a:r>
              <a:rPr lang="en-US" altLang="en-US" sz="2400" b="1" dirty="0">
                <a:solidFill>
                  <a:schemeClr val="bg1"/>
                </a:solidFill>
                <a:latin typeface="Avenir Next" charset="0"/>
                <a:ea typeface="Avenir Next" charset="0"/>
                <a:cs typeface="Avenir Next" charset="0"/>
              </a:rPr>
              <a:t>Here are some of the daily data centric jobs our customers need to get done</a:t>
            </a:r>
            <a:br>
              <a:rPr lang="en-US" altLang="en-US" sz="2400" b="1" dirty="0">
                <a:solidFill>
                  <a:schemeClr val="bg1"/>
                </a:solidFill>
                <a:latin typeface="Avenir Next" charset="0"/>
                <a:ea typeface="Avenir Next" charset="0"/>
                <a:cs typeface="Avenir Next" charset="0"/>
              </a:rPr>
            </a:br>
            <a:br>
              <a:rPr lang="en-US" altLang="en-US" sz="2400" b="1" dirty="0">
                <a:solidFill>
                  <a:schemeClr val="bg1"/>
                </a:solidFill>
                <a:latin typeface="Avenir Next" charset="0"/>
                <a:ea typeface="Avenir Next" charset="0"/>
                <a:cs typeface="Avenir Next" charset="0"/>
              </a:rPr>
            </a:br>
            <a:br>
              <a:rPr lang="en-US" altLang="en-US" sz="3000" b="1" dirty="0">
                <a:solidFill>
                  <a:schemeClr val="bg1"/>
                </a:solidFill>
                <a:latin typeface="Avenir Next" charset="0"/>
                <a:ea typeface="Avenir Next" charset="0"/>
                <a:cs typeface="Avenir Next" charset="0"/>
              </a:rPr>
            </a:br>
            <a:endParaRPr sz="3000" b="1" dirty="0">
              <a:latin typeface="Arial Black" panose="020B0604020202020204" pitchFamily="34" charset="0"/>
              <a:ea typeface="Roboto Black" panose="02000000000000000000" pitchFamily="2" charset="0"/>
              <a:cs typeface="Arial Black" panose="020B0604020202020204" pitchFamily="34" charset="0"/>
            </a:endParaRPr>
          </a:p>
        </p:txBody>
      </p:sp>
      <p:pic>
        <p:nvPicPr>
          <p:cNvPr id="14" name="pattern-plus.png" descr="pattern-plus.png">
            <a:extLst>
              <a:ext uri="{FF2B5EF4-FFF2-40B4-BE49-F238E27FC236}">
                <a16:creationId xmlns:a16="http://schemas.microsoft.com/office/drawing/2014/main" id="{6B3FB75B-5C09-47C7-B6BD-AD31C0D36CF3}"/>
              </a:ext>
            </a:extLst>
          </p:cNvPr>
          <p:cNvPicPr>
            <a:picLocks noChangeAspect="1"/>
          </p:cNvPicPr>
          <p:nvPr/>
        </p:nvPicPr>
        <p:blipFill rotWithShape="1">
          <a:blip r:embed="rId7">
            <a:alphaModFix amt="9617"/>
          </a:blip>
          <a:srcRect l="9610" t="1346"/>
          <a:stretch/>
        </p:blipFill>
        <p:spPr>
          <a:xfrm>
            <a:off x="0" y="-27709"/>
            <a:ext cx="3848510" cy="3551969"/>
          </a:xfrm>
          <a:prstGeom prst="rect">
            <a:avLst/>
          </a:prstGeom>
          <a:ln w="12700">
            <a:miter lim="400000"/>
          </a:ln>
        </p:spPr>
      </p:pic>
    </p:spTree>
    <p:extLst>
      <p:ext uri="{BB962C8B-B14F-4D97-AF65-F5344CB8AC3E}">
        <p14:creationId xmlns:p14="http://schemas.microsoft.com/office/powerpoint/2010/main" val="3304932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object 2"/>
          <p:cNvSpPr/>
          <p:nvPr/>
        </p:nvSpPr>
        <p:spPr>
          <a:xfrm>
            <a:off x="1524000" y="0"/>
            <a:ext cx="9144000" cy="6858000"/>
          </a:xfrm>
          <a:prstGeom prst="rect">
            <a:avLst/>
          </a:prstGeom>
          <a:solidFill>
            <a:srgbClr val="F36050"/>
          </a:solidFill>
          <a:ln w="12700">
            <a:miter lim="400000"/>
          </a:ln>
        </p:spPr>
        <p:txBody>
          <a:bodyPr lIns="34289" rIns="34289"/>
          <a:lstStyle/>
          <a:p>
            <a:endParaRPr sz="1086"/>
          </a:p>
        </p:txBody>
      </p:sp>
      <p:pic>
        <p:nvPicPr>
          <p:cNvPr id="116" name="pattern-section.png" descr="pattern-section.png"/>
          <p:cNvPicPr>
            <a:picLocks noChangeAspect="1"/>
          </p:cNvPicPr>
          <p:nvPr/>
        </p:nvPicPr>
        <p:blipFill rotWithShape="1">
          <a:blip r:embed="rId2"/>
          <a:srcRect t="25182" r="36989" b="16237"/>
          <a:stretch/>
        </p:blipFill>
        <p:spPr>
          <a:xfrm>
            <a:off x="3552110" y="9237"/>
            <a:ext cx="7003514" cy="6858001"/>
          </a:xfrm>
          <a:prstGeom prst="rect">
            <a:avLst/>
          </a:prstGeom>
          <a:ln w="12700">
            <a:miter lim="400000"/>
          </a:ln>
        </p:spPr>
      </p:pic>
      <p:sp>
        <p:nvSpPr>
          <p:cNvPr id="117" name="Section Title"/>
          <p:cNvSpPr txBox="1">
            <a:spLocks noGrp="1"/>
          </p:cNvSpPr>
          <p:nvPr>
            <p:ph type="title"/>
          </p:nvPr>
        </p:nvSpPr>
        <p:spPr>
          <a:xfrm>
            <a:off x="2900766" y="2093446"/>
            <a:ext cx="7003514" cy="3120592"/>
          </a:xfrm>
          <a:prstGeom prst="rect">
            <a:avLst/>
          </a:prstGeom>
        </p:spPr>
        <p:txBody>
          <a:bodyPr anchor="ctr">
            <a:noAutofit/>
          </a:bodyPr>
          <a:lstStyle>
            <a:lvl1pPr marR="5080" indent="12700">
              <a:lnSpc>
                <a:spcPts val="10500"/>
              </a:lnSpc>
              <a:defRPr sz="12000" b="0">
                <a:solidFill>
                  <a:srgbClr val="F2F2F2"/>
                </a:solidFill>
                <a:latin typeface="Poppins Bold"/>
                <a:ea typeface="Poppins Bold"/>
                <a:cs typeface="Poppins Bold"/>
                <a:sym typeface="Poppins Bold"/>
              </a:defRPr>
            </a:lvl1pPr>
          </a:lstStyle>
          <a:p>
            <a:r>
              <a:rPr lang="en-CA" sz="8800" b="1" dirty="0">
                <a:latin typeface="Arial Black" panose="020B0604020202020204" pitchFamily="34" charset="0"/>
                <a:cs typeface="Arial Black" panose="020B0604020202020204" pitchFamily="34" charset="0"/>
              </a:rPr>
              <a:t>How we help our customers</a:t>
            </a:r>
            <a:endParaRPr sz="8800" b="1" dirty="0">
              <a:latin typeface="Arial Black" panose="020B0604020202020204" pitchFamily="34" charset="0"/>
              <a:cs typeface="Arial Black" panose="020B0604020202020204" pitchFamily="34" charset="0"/>
            </a:endParaRPr>
          </a:p>
        </p:txBody>
      </p:sp>
      <p:pic>
        <p:nvPicPr>
          <p:cNvPr id="118" name="pattern-thankyou2.png" descr="pattern-thankyou2.png"/>
          <p:cNvPicPr>
            <a:picLocks noChangeAspect="1"/>
          </p:cNvPicPr>
          <p:nvPr/>
        </p:nvPicPr>
        <p:blipFill>
          <a:blip r:embed="rId3"/>
          <a:stretch>
            <a:fillRect/>
          </a:stretch>
        </p:blipFill>
        <p:spPr>
          <a:xfrm rot="18900000">
            <a:off x="2350325" y="747095"/>
            <a:ext cx="925171" cy="599259"/>
          </a:xfrm>
          <a:prstGeom prst="rect">
            <a:avLst/>
          </a:prstGeom>
          <a:ln w="12700">
            <a:miter lim="400000"/>
          </a:ln>
        </p:spPr>
      </p:pic>
    </p:spTree>
    <p:extLst>
      <p:ext uri="{BB962C8B-B14F-4D97-AF65-F5344CB8AC3E}">
        <p14:creationId xmlns:p14="http://schemas.microsoft.com/office/powerpoint/2010/main" val="231421864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D86CDBB-8FF1-478F-8DB5-F5A11E9A8642}"/>
              </a:ext>
            </a:extLst>
          </p:cNvPr>
          <p:cNvSpPr>
            <a:spLocks noGrp="1"/>
          </p:cNvSpPr>
          <p:nvPr>
            <p:ph type="sldNum" sz="quarter" idx="12"/>
          </p:nvPr>
        </p:nvSpPr>
        <p:spPr>
          <a:xfrm>
            <a:off x="11146971" y="6224835"/>
            <a:ext cx="849086" cy="633165"/>
          </a:xfrm>
        </p:spPr>
        <p:txBody>
          <a:bodyPr/>
          <a:lstStyle/>
          <a:p>
            <a:fld id="{567FC4B8-C254-45AC-972F-201CE24757F0}" type="slidenum">
              <a:rPr lang="en-CA" sz="1400" smtClean="0">
                <a:solidFill>
                  <a:schemeClr val="tx1">
                    <a:alpha val="25000"/>
                  </a:schemeClr>
                </a:solidFill>
                <a:latin typeface="+mn-lt"/>
              </a:rPr>
              <a:t>7</a:t>
            </a:fld>
            <a:endParaRPr lang="en-CA" sz="1400" dirty="0">
              <a:solidFill>
                <a:schemeClr val="tx1">
                  <a:alpha val="25000"/>
                </a:schemeClr>
              </a:solidFill>
              <a:latin typeface="+mn-lt"/>
            </a:endParaRPr>
          </a:p>
        </p:txBody>
      </p:sp>
      <p:pic>
        <p:nvPicPr>
          <p:cNvPr id="35" name="pattern-plus.png" descr="pattern-plus.png">
            <a:extLst>
              <a:ext uri="{FF2B5EF4-FFF2-40B4-BE49-F238E27FC236}">
                <a16:creationId xmlns:a16="http://schemas.microsoft.com/office/drawing/2014/main" id="{A317223B-0866-481E-A01D-4720FB00371F}"/>
              </a:ext>
            </a:extLst>
          </p:cNvPr>
          <p:cNvPicPr>
            <a:picLocks noChangeAspect="1"/>
          </p:cNvPicPr>
          <p:nvPr/>
        </p:nvPicPr>
        <p:blipFill rotWithShape="1">
          <a:blip r:embed="rId2">
            <a:alphaModFix amt="9617"/>
          </a:blip>
          <a:srcRect l="9610" t="1346"/>
          <a:stretch/>
        </p:blipFill>
        <p:spPr>
          <a:xfrm>
            <a:off x="-1743" y="0"/>
            <a:ext cx="3848510" cy="3551969"/>
          </a:xfrm>
          <a:prstGeom prst="rect">
            <a:avLst/>
          </a:prstGeom>
          <a:ln w="12700">
            <a:miter lim="400000"/>
          </a:ln>
        </p:spPr>
      </p:pic>
      <p:sp>
        <p:nvSpPr>
          <p:cNvPr id="34" name="Rectangle 33">
            <a:extLst>
              <a:ext uri="{FF2B5EF4-FFF2-40B4-BE49-F238E27FC236}">
                <a16:creationId xmlns:a16="http://schemas.microsoft.com/office/drawing/2014/main" id="{A35E1A44-1EF6-4AE2-BA0F-C14A05BC4E10}"/>
              </a:ext>
            </a:extLst>
          </p:cNvPr>
          <p:cNvSpPr/>
          <p:nvPr/>
        </p:nvSpPr>
        <p:spPr>
          <a:xfrm>
            <a:off x="401780" y="4313535"/>
            <a:ext cx="1671782" cy="42487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ectangle 36">
            <a:extLst>
              <a:ext uri="{FF2B5EF4-FFF2-40B4-BE49-F238E27FC236}">
                <a16:creationId xmlns:a16="http://schemas.microsoft.com/office/drawing/2014/main" id="{9F2D6C19-066B-4197-AFEC-1B4877FC871C}"/>
              </a:ext>
            </a:extLst>
          </p:cNvPr>
          <p:cNvSpPr/>
          <p:nvPr/>
        </p:nvSpPr>
        <p:spPr>
          <a:xfrm>
            <a:off x="55416" y="4313535"/>
            <a:ext cx="346363" cy="42487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ectangle 45">
            <a:extLst>
              <a:ext uri="{FF2B5EF4-FFF2-40B4-BE49-F238E27FC236}">
                <a16:creationId xmlns:a16="http://schemas.microsoft.com/office/drawing/2014/main" id="{9CC848EC-5582-47A6-ABA2-1BBF4AE9BD14}"/>
              </a:ext>
            </a:extLst>
          </p:cNvPr>
          <p:cNvSpPr/>
          <p:nvPr/>
        </p:nvSpPr>
        <p:spPr>
          <a:xfrm>
            <a:off x="2073562" y="3800916"/>
            <a:ext cx="1671782" cy="424873"/>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Rectangle 46">
            <a:extLst>
              <a:ext uri="{FF2B5EF4-FFF2-40B4-BE49-F238E27FC236}">
                <a16:creationId xmlns:a16="http://schemas.microsoft.com/office/drawing/2014/main" id="{F7F09039-40AD-4609-8F13-C3CEB7BD6723}"/>
              </a:ext>
            </a:extLst>
          </p:cNvPr>
          <p:cNvSpPr/>
          <p:nvPr/>
        </p:nvSpPr>
        <p:spPr>
          <a:xfrm>
            <a:off x="1727198" y="3800916"/>
            <a:ext cx="346363" cy="424873"/>
          </a:xfrm>
          <a:prstGeom prst="rect">
            <a:avLst/>
          </a:prstGeom>
          <a:solidFill>
            <a:srgbClr val="E9D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a:extLst>
              <a:ext uri="{FF2B5EF4-FFF2-40B4-BE49-F238E27FC236}">
                <a16:creationId xmlns:a16="http://schemas.microsoft.com/office/drawing/2014/main" id="{443B00F2-55BD-41E6-88C6-5977B45E917B}"/>
              </a:ext>
            </a:extLst>
          </p:cNvPr>
          <p:cNvSpPr/>
          <p:nvPr/>
        </p:nvSpPr>
        <p:spPr>
          <a:xfrm>
            <a:off x="3745344" y="3288297"/>
            <a:ext cx="1671782" cy="424873"/>
          </a:xfrm>
          <a:prstGeom prst="rect">
            <a:avLst/>
          </a:prstGeom>
          <a:solidFill>
            <a:srgbClr val="EA7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a:extLst>
              <a:ext uri="{FF2B5EF4-FFF2-40B4-BE49-F238E27FC236}">
                <a16:creationId xmlns:a16="http://schemas.microsoft.com/office/drawing/2014/main" id="{27CB603B-DE50-4D39-8906-11C0E45D78B5}"/>
              </a:ext>
            </a:extLst>
          </p:cNvPr>
          <p:cNvSpPr/>
          <p:nvPr/>
        </p:nvSpPr>
        <p:spPr>
          <a:xfrm>
            <a:off x="3398980" y="3288297"/>
            <a:ext cx="346363" cy="4248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Rectangle 49">
            <a:extLst>
              <a:ext uri="{FF2B5EF4-FFF2-40B4-BE49-F238E27FC236}">
                <a16:creationId xmlns:a16="http://schemas.microsoft.com/office/drawing/2014/main" id="{34EEE5BA-EBD8-4614-93B6-55DAD03BEAEA}"/>
              </a:ext>
            </a:extLst>
          </p:cNvPr>
          <p:cNvSpPr/>
          <p:nvPr/>
        </p:nvSpPr>
        <p:spPr>
          <a:xfrm>
            <a:off x="5417126" y="2775678"/>
            <a:ext cx="1671782" cy="42487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Rectangle 50">
            <a:extLst>
              <a:ext uri="{FF2B5EF4-FFF2-40B4-BE49-F238E27FC236}">
                <a16:creationId xmlns:a16="http://schemas.microsoft.com/office/drawing/2014/main" id="{4A558463-4528-4F60-9625-941BD2C0E813}"/>
              </a:ext>
            </a:extLst>
          </p:cNvPr>
          <p:cNvSpPr/>
          <p:nvPr/>
        </p:nvSpPr>
        <p:spPr>
          <a:xfrm>
            <a:off x="5070762" y="2775678"/>
            <a:ext cx="346363" cy="42487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ectangle 51">
            <a:extLst>
              <a:ext uri="{FF2B5EF4-FFF2-40B4-BE49-F238E27FC236}">
                <a16:creationId xmlns:a16="http://schemas.microsoft.com/office/drawing/2014/main" id="{A54AC055-844E-4830-A363-A7DD8B490D7C}"/>
              </a:ext>
            </a:extLst>
          </p:cNvPr>
          <p:cNvSpPr/>
          <p:nvPr/>
        </p:nvSpPr>
        <p:spPr>
          <a:xfrm>
            <a:off x="7088908" y="2276913"/>
            <a:ext cx="1671782" cy="424873"/>
          </a:xfrm>
          <a:prstGeom prst="rect">
            <a:avLst/>
          </a:prstGeom>
          <a:solidFill>
            <a:srgbClr val="2F1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Rectangle 52">
            <a:extLst>
              <a:ext uri="{FF2B5EF4-FFF2-40B4-BE49-F238E27FC236}">
                <a16:creationId xmlns:a16="http://schemas.microsoft.com/office/drawing/2014/main" id="{5138FF29-1219-4ED7-960C-A65962AAC224}"/>
              </a:ext>
            </a:extLst>
          </p:cNvPr>
          <p:cNvSpPr/>
          <p:nvPr/>
        </p:nvSpPr>
        <p:spPr>
          <a:xfrm>
            <a:off x="6742544" y="2276913"/>
            <a:ext cx="346363" cy="42487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Rectangle 53">
            <a:extLst>
              <a:ext uri="{FF2B5EF4-FFF2-40B4-BE49-F238E27FC236}">
                <a16:creationId xmlns:a16="http://schemas.microsoft.com/office/drawing/2014/main" id="{28C58DE5-AF77-42D2-BD99-474ECB81CBFF}"/>
              </a:ext>
            </a:extLst>
          </p:cNvPr>
          <p:cNvSpPr/>
          <p:nvPr/>
        </p:nvSpPr>
        <p:spPr>
          <a:xfrm>
            <a:off x="8760690" y="1778148"/>
            <a:ext cx="1671782" cy="42487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Rectangle 54">
            <a:extLst>
              <a:ext uri="{FF2B5EF4-FFF2-40B4-BE49-F238E27FC236}">
                <a16:creationId xmlns:a16="http://schemas.microsoft.com/office/drawing/2014/main" id="{D5F365B3-74D3-4CA4-B7FA-09AAF99F29E0}"/>
              </a:ext>
            </a:extLst>
          </p:cNvPr>
          <p:cNvSpPr/>
          <p:nvPr/>
        </p:nvSpPr>
        <p:spPr>
          <a:xfrm>
            <a:off x="8414326" y="1778148"/>
            <a:ext cx="346363" cy="424873"/>
          </a:xfrm>
          <a:prstGeom prst="rect">
            <a:avLst/>
          </a:prstGeom>
          <a:solidFill>
            <a:srgbClr val="FFAF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Rectangle 55">
            <a:extLst>
              <a:ext uri="{FF2B5EF4-FFF2-40B4-BE49-F238E27FC236}">
                <a16:creationId xmlns:a16="http://schemas.microsoft.com/office/drawing/2014/main" id="{9E27D892-0800-495D-8587-0BECCA0AC826}"/>
              </a:ext>
            </a:extLst>
          </p:cNvPr>
          <p:cNvSpPr/>
          <p:nvPr/>
        </p:nvSpPr>
        <p:spPr>
          <a:xfrm>
            <a:off x="10432472" y="1277937"/>
            <a:ext cx="1671782" cy="42487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Rectangle 56">
            <a:extLst>
              <a:ext uri="{FF2B5EF4-FFF2-40B4-BE49-F238E27FC236}">
                <a16:creationId xmlns:a16="http://schemas.microsoft.com/office/drawing/2014/main" id="{B35538F4-CC48-483E-A01E-41196DA809D5}"/>
              </a:ext>
            </a:extLst>
          </p:cNvPr>
          <p:cNvSpPr/>
          <p:nvPr/>
        </p:nvSpPr>
        <p:spPr>
          <a:xfrm>
            <a:off x="10086108" y="1277937"/>
            <a:ext cx="346363" cy="42487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TextBox 35">
            <a:extLst>
              <a:ext uri="{FF2B5EF4-FFF2-40B4-BE49-F238E27FC236}">
                <a16:creationId xmlns:a16="http://schemas.microsoft.com/office/drawing/2014/main" id="{5EB691A5-3EC1-41B7-92E0-33F4A774612E}"/>
              </a:ext>
            </a:extLst>
          </p:cNvPr>
          <p:cNvSpPr txBox="1"/>
          <p:nvPr/>
        </p:nvSpPr>
        <p:spPr>
          <a:xfrm>
            <a:off x="401778" y="4724570"/>
            <a:ext cx="1671782" cy="1477328"/>
          </a:xfrm>
          <a:prstGeom prst="rect">
            <a:avLst/>
          </a:prstGeom>
          <a:noFill/>
          <a:ln>
            <a:solidFill>
              <a:schemeClr val="accent2">
                <a:lumMod val="75000"/>
              </a:schemeClr>
            </a:solidFill>
          </a:ln>
        </p:spPr>
        <p:txBody>
          <a:bodyPr wrap="square" rtlCol="0">
            <a:spAutoFit/>
          </a:bodyPr>
          <a:lstStyle/>
          <a:p>
            <a:r>
              <a:rPr lang="en-US" dirty="0">
                <a:solidFill>
                  <a:srgbClr val="3320D9"/>
                </a:solidFill>
                <a:effectLst/>
              </a:rPr>
              <a:t>Easy access to information about data sources and data elements</a:t>
            </a:r>
            <a:endParaRPr lang="en-CA" dirty="0"/>
          </a:p>
        </p:txBody>
      </p:sp>
      <p:pic>
        <p:nvPicPr>
          <p:cNvPr id="1024" name="Picture 1023">
            <a:extLst>
              <a:ext uri="{FF2B5EF4-FFF2-40B4-BE49-F238E27FC236}">
                <a16:creationId xmlns:a16="http://schemas.microsoft.com/office/drawing/2014/main" id="{C8B2AF8A-09FE-4D5F-8E2D-93291B6CCE0B}"/>
              </a:ext>
            </a:extLst>
          </p:cNvPr>
          <p:cNvPicPr>
            <a:picLocks noChangeAspect="1"/>
          </p:cNvPicPr>
          <p:nvPr/>
        </p:nvPicPr>
        <p:blipFill>
          <a:blip r:embed="rId3"/>
          <a:stretch>
            <a:fillRect/>
          </a:stretch>
        </p:blipFill>
        <p:spPr>
          <a:xfrm>
            <a:off x="10606175" y="229167"/>
            <a:ext cx="1081591" cy="973432"/>
          </a:xfrm>
          <a:prstGeom prst="rect">
            <a:avLst/>
          </a:prstGeom>
        </p:spPr>
      </p:pic>
      <p:pic>
        <p:nvPicPr>
          <p:cNvPr id="66" name="Picture 65">
            <a:extLst>
              <a:ext uri="{FF2B5EF4-FFF2-40B4-BE49-F238E27FC236}">
                <a16:creationId xmlns:a16="http://schemas.microsoft.com/office/drawing/2014/main" id="{E07DF36D-0259-433E-8FE3-94C42F7D7094}"/>
              </a:ext>
            </a:extLst>
          </p:cNvPr>
          <p:cNvPicPr>
            <a:picLocks noChangeAspect="1"/>
          </p:cNvPicPr>
          <p:nvPr/>
        </p:nvPicPr>
        <p:blipFill>
          <a:blip r:embed="rId4"/>
          <a:stretch>
            <a:fillRect/>
          </a:stretch>
        </p:blipFill>
        <p:spPr>
          <a:xfrm rot="16200000">
            <a:off x="71415" y="-73158"/>
            <a:ext cx="2816596" cy="2962913"/>
          </a:xfrm>
          <a:prstGeom prst="rect">
            <a:avLst/>
          </a:prstGeom>
        </p:spPr>
      </p:pic>
      <p:sp>
        <p:nvSpPr>
          <p:cNvPr id="67" name="TextBox 66">
            <a:extLst>
              <a:ext uri="{FF2B5EF4-FFF2-40B4-BE49-F238E27FC236}">
                <a16:creationId xmlns:a16="http://schemas.microsoft.com/office/drawing/2014/main" id="{C554F01A-6103-4356-B896-5F9BD96E7929}"/>
              </a:ext>
            </a:extLst>
          </p:cNvPr>
          <p:cNvSpPr txBox="1"/>
          <p:nvPr/>
        </p:nvSpPr>
        <p:spPr>
          <a:xfrm>
            <a:off x="2073562" y="4310258"/>
            <a:ext cx="1671782" cy="1477328"/>
          </a:xfrm>
          <a:prstGeom prst="rect">
            <a:avLst/>
          </a:prstGeom>
          <a:noFill/>
          <a:ln>
            <a:solidFill>
              <a:srgbClr val="7030A0"/>
            </a:solidFill>
          </a:ln>
        </p:spPr>
        <p:txBody>
          <a:bodyPr wrap="square" rtlCol="0">
            <a:spAutoFit/>
          </a:bodyPr>
          <a:lstStyle/>
          <a:p>
            <a:r>
              <a:rPr lang="en-US" dirty="0">
                <a:solidFill>
                  <a:srgbClr val="3320D9"/>
                </a:solidFill>
                <a:effectLst/>
              </a:rPr>
              <a:t>Facilitate faster data analysis required for projects delivery</a:t>
            </a:r>
            <a:endParaRPr lang="en-CA" dirty="0"/>
          </a:p>
        </p:txBody>
      </p:sp>
      <p:sp>
        <p:nvSpPr>
          <p:cNvPr id="68" name="TextBox 67">
            <a:extLst>
              <a:ext uri="{FF2B5EF4-FFF2-40B4-BE49-F238E27FC236}">
                <a16:creationId xmlns:a16="http://schemas.microsoft.com/office/drawing/2014/main" id="{71875F98-3AB7-4066-9A99-0293B4673EAA}"/>
              </a:ext>
            </a:extLst>
          </p:cNvPr>
          <p:cNvSpPr txBox="1"/>
          <p:nvPr/>
        </p:nvSpPr>
        <p:spPr>
          <a:xfrm>
            <a:off x="3745342" y="3806941"/>
            <a:ext cx="1671782" cy="923330"/>
          </a:xfrm>
          <a:prstGeom prst="rect">
            <a:avLst/>
          </a:prstGeom>
          <a:noFill/>
          <a:ln>
            <a:solidFill>
              <a:srgbClr val="EA7322"/>
            </a:solidFill>
          </a:ln>
        </p:spPr>
        <p:txBody>
          <a:bodyPr wrap="square" rtlCol="0">
            <a:spAutoFit/>
          </a:bodyPr>
          <a:lstStyle/>
          <a:p>
            <a:r>
              <a:rPr lang="en-CA" dirty="0">
                <a:solidFill>
                  <a:srgbClr val="3320D9"/>
                </a:solidFill>
                <a:effectLst/>
              </a:rPr>
              <a:t>Identify sensitive or private data</a:t>
            </a:r>
            <a:endParaRPr lang="en-CA" dirty="0"/>
          </a:p>
        </p:txBody>
      </p:sp>
      <p:sp>
        <p:nvSpPr>
          <p:cNvPr id="69" name="TextBox 68">
            <a:extLst>
              <a:ext uri="{FF2B5EF4-FFF2-40B4-BE49-F238E27FC236}">
                <a16:creationId xmlns:a16="http://schemas.microsoft.com/office/drawing/2014/main" id="{09D56313-6F13-4698-A38A-A833A36CC9DD}"/>
              </a:ext>
            </a:extLst>
          </p:cNvPr>
          <p:cNvSpPr txBox="1"/>
          <p:nvPr/>
        </p:nvSpPr>
        <p:spPr>
          <a:xfrm>
            <a:off x="5417122" y="3294915"/>
            <a:ext cx="1671782" cy="923330"/>
          </a:xfrm>
          <a:prstGeom prst="rect">
            <a:avLst/>
          </a:prstGeom>
          <a:noFill/>
          <a:ln>
            <a:solidFill>
              <a:schemeClr val="accent6">
                <a:lumMod val="50000"/>
              </a:schemeClr>
            </a:solidFill>
          </a:ln>
        </p:spPr>
        <p:txBody>
          <a:bodyPr wrap="square" rtlCol="0">
            <a:spAutoFit/>
          </a:bodyPr>
          <a:lstStyle/>
          <a:p>
            <a:r>
              <a:rPr lang="en-US" dirty="0">
                <a:solidFill>
                  <a:srgbClr val="3320D9"/>
                </a:solidFill>
                <a:effectLst/>
              </a:rPr>
              <a:t>Standardize language for business terms</a:t>
            </a:r>
            <a:endParaRPr lang="en-CA" dirty="0"/>
          </a:p>
        </p:txBody>
      </p:sp>
      <p:sp>
        <p:nvSpPr>
          <p:cNvPr id="71" name="TextBox 70">
            <a:extLst>
              <a:ext uri="{FF2B5EF4-FFF2-40B4-BE49-F238E27FC236}">
                <a16:creationId xmlns:a16="http://schemas.microsoft.com/office/drawing/2014/main" id="{6325EE81-ADB4-4AB7-9010-CA63C15734F9}"/>
              </a:ext>
            </a:extLst>
          </p:cNvPr>
          <p:cNvSpPr txBox="1"/>
          <p:nvPr/>
        </p:nvSpPr>
        <p:spPr>
          <a:xfrm>
            <a:off x="7088900" y="2789840"/>
            <a:ext cx="1671782" cy="646331"/>
          </a:xfrm>
          <a:prstGeom prst="rect">
            <a:avLst/>
          </a:prstGeom>
          <a:noFill/>
          <a:ln>
            <a:solidFill>
              <a:srgbClr val="2F10E6"/>
            </a:solidFill>
          </a:ln>
        </p:spPr>
        <p:txBody>
          <a:bodyPr wrap="square" rtlCol="0">
            <a:spAutoFit/>
          </a:bodyPr>
          <a:lstStyle/>
          <a:p>
            <a:r>
              <a:rPr lang="en-US" dirty="0">
                <a:solidFill>
                  <a:srgbClr val="3320D9"/>
                </a:solidFill>
                <a:effectLst/>
              </a:rPr>
              <a:t>Lineage to track data integration</a:t>
            </a:r>
            <a:endParaRPr lang="en-CA" dirty="0"/>
          </a:p>
        </p:txBody>
      </p:sp>
      <p:sp>
        <p:nvSpPr>
          <p:cNvPr id="72" name="TextBox 71">
            <a:extLst>
              <a:ext uri="{FF2B5EF4-FFF2-40B4-BE49-F238E27FC236}">
                <a16:creationId xmlns:a16="http://schemas.microsoft.com/office/drawing/2014/main" id="{D93A614F-F89A-4486-964C-F30B6AE53F5E}"/>
              </a:ext>
            </a:extLst>
          </p:cNvPr>
          <p:cNvSpPr txBox="1"/>
          <p:nvPr/>
        </p:nvSpPr>
        <p:spPr>
          <a:xfrm>
            <a:off x="8760674" y="2291075"/>
            <a:ext cx="1671782" cy="646331"/>
          </a:xfrm>
          <a:prstGeom prst="rect">
            <a:avLst/>
          </a:prstGeom>
          <a:noFill/>
          <a:ln>
            <a:solidFill>
              <a:srgbClr val="FF0000"/>
            </a:solidFill>
          </a:ln>
        </p:spPr>
        <p:txBody>
          <a:bodyPr wrap="square" rtlCol="0">
            <a:spAutoFit/>
          </a:bodyPr>
          <a:lstStyle/>
          <a:p>
            <a:r>
              <a:rPr lang="en-CA" dirty="0">
                <a:solidFill>
                  <a:srgbClr val="3320D9"/>
                </a:solidFill>
                <a:effectLst/>
              </a:rPr>
              <a:t>Insights into data </a:t>
            </a:r>
            <a:endParaRPr lang="en-CA" dirty="0"/>
          </a:p>
        </p:txBody>
      </p:sp>
      <p:sp>
        <p:nvSpPr>
          <p:cNvPr id="73" name="TextBox 72">
            <a:extLst>
              <a:ext uri="{FF2B5EF4-FFF2-40B4-BE49-F238E27FC236}">
                <a16:creationId xmlns:a16="http://schemas.microsoft.com/office/drawing/2014/main" id="{1DD56943-867C-4D18-BFF1-0CF1E5DC4149}"/>
              </a:ext>
            </a:extLst>
          </p:cNvPr>
          <p:cNvSpPr txBox="1"/>
          <p:nvPr/>
        </p:nvSpPr>
        <p:spPr>
          <a:xfrm>
            <a:off x="10432472" y="1775984"/>
            <a:ext cx="1671782" cy="646331"/>
          </a:xfrm>
          <a:prstGeom prst="rect">
            <a:avLst/>
          </a:prstGeom>
          <a:noFill/>
          <a:ln>
            <a:solidFill>
              <a:schemeClr val="accent1">
                <a:lumMod val="50000"/>
              </a:schemeClr>
            </a:solidFill>
          </a:ln>
        </p:spPr>
        <p:txBody>
          <a:bodyPr wrap="square" rtlCol="0">
            <a:spAutoFit/>
          </a:bodyPr>
          <a:lstStyle/>
          <a:p>
            <a:r>
              <a:rPr lang="en-CA" dirty="0">
                <a:solidFill>
                  <a:srgbClr val="3320D9"/>
                </a:solidFill>
                <a:effectLst/>
              </a:rPr>
              <a:t>Facilitate data governance</a:t>
            </a:r>
            <a:endParaRPr lang="en-CA" dirty="0"/>
          </a:p>
        </p:txBody>
      </p:sp>
      <p:sp>
        <p:nvSpPr>
          <p:cNvPr id="76" name="Thank You!">
            <a:extLst>
              <a:ext uri="{FF2B5EF4-FFF2-40B4-BE49-F238E27FC236}">
                <a16:creationId xmlns:a16="http://schemas.microsoft.com/office/drawing/2014/main" id="{75966DBE-840B-4408-8761-A076C2F429A6}"/>
              </a:ext>
            </a:extLst>
          </p:cNvPr>
          <p:cNvSpPr txBox="1">
            <a:spLocks noGrp="1"/>
          </p:cNvSpPr>
          <p:nvPr>
            <p:ph type="title"/>
          </p:nvPr>
        </p:nvSpPr>
        <p:spPr>
          <a:xfrm>
            <a:off x="2678965" y="6552499"/>
            <a:ext cx="9614206" cy="687076"/>
          </a:xfrm>
          <a:prstGeom prst="rect">
            <a:avLst/>
          </a:prstGeom>
        </p:spPr>
        <p:txBody>
          <a:bodyPr anchor="ctr">
            <a:noAutofit/>
          </a:bodyPr>
          <a:lstStyle>
            <a:lvl1pPr marR="5080" indent="12700" algn="ctr">
              <a:lnSpc>
                <a:spcPts val="11400"/>
              </a:lnSpc>
              <a:defRPr sz="13000" b="0">
                <a:solidFill>
                  <a:srgbClr val="F2F2F2"/>
                </a:solidFill>
                <a:latin typeface="Poppins Bold"/>
                <a:ea typeface="Poppins Bold"/>
                <a:cs typeface="Poppins Bold"/>
                <a:sym typeface="Poppins Bold"/>
              </a:defRPr>
            </a:lvl1pPr>
          </a:lstStyle>
          <a:p>
            <a:pPr>
              <a:lnSpc>
                <a:spcPct val="200000"/>
              </a:lnSpc>
            </a:pPr>
            <a:r>
              <a:rPr lang="en-US" altLang="en-US" sz="2400" b="1" dirty="0">
                <a:solidFill>
                  <a:srgbClr val="F3031A"/>
                </a:solidFill>
                <a:latin typeface="Avenir Next" charset="0"/>
                <a:ea typeface="Avenir Next" charset="0"/>
                <a:cs typeface="Avenir Next" charset="0"/>
              </a:rPr>
              <a:t>Step by step our customers become a data driven organization</a:t>
            </a:r>
            <a:br>
              <a:rPr lang="en-US" altLang="en-US" sz="2400" b="1" dirty="0">
                <a:solidFill>
                  <a:srgbClr val="EA7322"/>
                </a:solidFill>
                <a:latin typeface="Avenir Next" charset="0"/>
                <a:ea typeface="Avenir Next" charset="0"/>
                <a:cs typeface="Avenir Next" charset="0"/>
              </a:rPr>
            </a:br>
            <a:br>
              <a:rPr lang="en-US" altLang="en-US" sz="3000" b="1" dirty="0">
                <a:solidFill>
                  <a:srgbClr val="EA7322"/>
                </a:solidFill>
                <a:latin typeface="Avenir Next" charset="0"/>
                <a:ea typeface="Avenir Next" charset="0"/>
                <a:cs typeface="Avenir Next" charset="0"/>
              </a:rPr>
            </a:br>
            <a:endParaRPr sz="3000" b="1" dirty="0">
              <a:solidFill>
                <a:srgbClr val="EA7322"/>
              </a:solidFill>
              <a:latin typeface="Arial Black" panose="020B0604020202020204" pitchFamily="34" charset="0"/>
              <a:ea typeface="Roboto Black" panose="02000000000000000000" pitchFamily="2" charset="0"/>
              <a:cs typeface="Arial Black" panose="020B0604020202020204" pitchFamily="34" charset="0"/>
            </a:endParaRPr>
          </a:p>
        </p:txBody>
      </p:sp>
    </p:spTree>
    <p:extLst>
      <p:ext uri="{BB962C8B-B14F-4D97-AF65-F5344CB8AC3E}">
        <p14:creationId xmlns:p14="http://schemas.microsoft.com/office/powerpoint/2010/main" val="83695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object 2"/>
          <p:cNvSpPr/>
          <p:nvPr/>
        </p:nvSpPr>
        <p:spPr>
          <a:xfrm>
            <a:off x="1524000" y="0"/>
            <a:ext cx="9144000" cy="6858000"/>
          </a:xfrm>
          <a:prstGeom prst="rect">
            <a:avLst/>
          </a:prstGeom>
          <a:solidFill>
            <a:srgbClr val="F36050"/>
          </a:solidFill>
          <a:ln w="12700">
            <a:miter lim="400000"/>
          </a:ln>
        </p:spPr>
        <p:txBody>
          <a:bodyPr lIns="34289" rIns="34289"/>
          <a:lstStyle/>
          <a:p>
            <a:endParaRPr sz="1086"/>
          </a:p>
        </p:txBody>
      </p:sp>
      <p:pic>
        <p:nvPicPr>
          <p:cNvPr id="116" name="pattern-section.png" descr="pattern-section.png"/>
          <p:cNvPicPr>
            <a:picLocks noChangeAspect="1"/>
          </p:cNvPicPr>
          <p:nvPr/>
        </p:nvPicPr>
        <p:blipFill rotWithShape="1">
          <a:blip r:embed="rId2"/>
          <a:srcRect t="25182" r="36989" b="16237"/>
          <a:stretch/>
        </p:blipFill>
        <p:spPr>
          <a:xfrm>
            <a:off x="3552110" y="1"/>
            <a:ext cx="7003514" cy="6858001"/>
          </a:xfrm>
          <a:prstGeom prst="rect">
            <a:avLst/>
          </a:prstGeom>
          <a:ln w="12700">
            <a:miter lim="400000"/>
          </a:ln>
        </p:spPr>
      </p:pic>
      <p:sp>
        <p:nvSpPr>
          <p:cNvPr id="117" name="Section Title"/>
          <p:cNvSpPr txBox="1">
            <a:spLocks noGrp="1"/>
          </p:cNvSpPr>
          <p:nvPr>
            <p:ph type="title"/>
          </p:nvPr>
        </p:nvSpPr>
        <p:spPr>
          <a:xfrm>
            <a:off x="2900766" y="2093446"/>
            <a:ext cx="5952108" cy="3120592"/>
          </a:xfrm>
          <a:prstGeom prst="rect">
            <a:avLst/>
          </a:prstGeom>
        </p:spPr>
        <p:txBody>
          <a:bodyPr anchor="ctr">
            <a:noAutofit/>
          </a:bodyPr>
          <a:lstStyle>
            <a:lvl1pPr marR="5080" indent="12700">
              <a:lnSpc>
                <a:spcPts val="10500"/>
              </a:lnSpc>
              <a:defRPr sz="12000" b="0">
                <a:solidFill>
                  <a:srgbClr val="F2F2F2"/>
                </a:solidFill>
                <a:latin typeface="Poppins Bold"/>
                <a:ea typeface="Poppins Bold"/>
                <a:cs typeface="Poppins Bold"/>
                <a:sym typeface="Poppins Bold"/>
              </a:defRPr>
            </a:lvl1pPr>
          </a:lstStyle>
          <a:p>
            <a:r>
              <a:rPr lang="en-CA" sz="8800" b="1" dirty="0">
                <a:latin typeface="Arial Black" panose="020B0604020202020204" pitchFamily="34" charset="0"/>
                <a:cs typeface="Arial Black" panose="020B0604020202020204" pitchFamily="34" charset="0"/>
              </a:rPr>
              <a:t>Our Software Features</a:t>
            </a:r>
            <a:endParaRPr sz="8800" b="1" dirty="0">
              <a:latin typeface="Arial Black" panose="020B0604020202020204" pitchFamily="34" charset="0"/>
              <a:cs typeface="Arial Black" panose="020B0604020202020204" pitchFamily="34" charset="0"/>
            </a:endParaRPr>
          </a:p>
        </p:txBody>
      </p:sp>
      <p:pic>
        <p:nvPicPr>
          <p:cNvPr id="118" name="pattern-thankyou2.png" descr="pattern-thankyou2.png"/>
          <p:cNvPicPr>
            <a:picLocks noChangeAspect="1"/>
          </p:cNvPicPr>
          <p:nvPr/>
        </p:nvPicPr>
        <p:blipFill>
          <a:blip r:embed="rId3"/>
          <a:stretch>
            <a:fillRect/>
          </a:stretch>
        </p:blipFill>
        <p:spPr>
          <a:xfrm rot="18900000">
            <a:off x="2401141" y="1344333"/>
            <a:ext cx="925171" cy="599259"/>
          </a:xfrm>
          <a:prstGeom prst="rect">
            <a:avLst/>
          </a:prstGeom>
          <a:ln w="12700">
            <a:miter lim="400000"/>
          </a:ln>
        </p:spPr>
      </p:pic>
    </p:spTree>
    <p:extLst>
      <p:ext uri="{BB962C8B-B14F-4D97-AF65-F5344CB8AC3E}">
        <p14:creationId xmlns:p14="http://schemas.microsoft.com/office/powerpoint/2010/main" val="25568523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attern-plus.png">
            <a:extLst>
              <a:ext uri="{FF2B5EF4-FFF2-40B4-BE49-F238E27FC236}">
                <a16:creationId xmlns:a16="http://schemas.microsoft.com/office/drawing/2014/main" id="{25CA7A62-AC23-43DE-B5C1-2391A9BE5A51}"/>
              </a:ext>
            </a:extLst>
          </p:cNvPr>
          <p:cNvPicPr>
            <a:picLocks noChangeAspect="1"/>
          </p:cNvPicPr>
          <p:nvPr/>
        </p:nvPicPr>
        <p:blipFill>
          <a:blip r:embed="rId2"/>
          <a:stretch>
            <a:fillRect/>
          </a:stretch>
        </p:blipFill>
        <p:spPr>
          <a:xfrm>
            <a:off x="7934324" y="3257549"/>
            <a:ext cx="4257676" cy="3600451"/>
          </a:xfrm>
          <a:prstGeom prst="rect">
            <a:avLst/>
          </a:prstGeom>
          <a:ln w="12700">
            <a:miter lim="400000"/>
          </a:ln>
        </p:spPr>
      </p:pic>
      <p:sp>
        <p:nvSpPr>
          <p:cNvPr id="9" name="object 83">
            <a:extLst>
              <a:ext uri="{FF2B5EF4-FFF2-40B4-BE49-F238E27FC236}">
                <a16:creationId xmlns:a16="http://schemas.microsoft.com/office/drawing/2014/main" id="{3CCF2290-C282-471D-AC10-DD875FDF9C60}"/>
              </a:ext>
            </a:extLst>
          </p:cNvPr>
          <p:cNvSpPr txBox="1">
            <a:spLocks noGrp="1"/>
          </p:cNvSpPr>
          <p:nvPr/>
        </p:nvSpPr>
        <p:spPr>
          <a:xfrm>
            <a:off x="2660073" y="376554"/>
            <a:ext cx="6493657" cy="887730"/>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lIns="0" tIns="0" rIns="0" bIns="0">
            <a:normAutofit fontScale="97500"/>
          </a:bodyPr>
          <a:lstStyle>
            <a:lvl1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1pPr>
            <a:lvl2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2pPr>
            <a:lvl3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3pPr>
            <a:lvl4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4pPr>
            <a:lvl5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5pPr>
            <a:lvl6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6pPr>
            <a:lvl7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7pPr>
            <a:lvl8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8pPr>
            <a:lvl9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9pPr>
          </a:lstStyle>
          <a:p>
            <a:pPr marL="400154" marR="3276" indent="-391963" algn="ctr" defTabSz="589788">
              <a:defRPr sz="3268"/>
            </a:pPr>
            <a:r>
              <a:rPr lang="en-CA" dirty="0">
                <a:solidFill>
                  <a:srgbClr val="002060"/>
                </a:solidFill>
                <a:latin typeface="Arial Black" panose="020B0604020202020204" pitchFamily="34" charset="0"/>
                <a:cs typeface="Arial Black" panose="020B0604020202020204" pitchFamily="34" charset="0"/>
              </a:rPr>
              <a:t>Introduction to Euryka</a:t>
            </a:r>
            <a:endParaRPr dirty="0">
              <a:solidFill>
                <a:srgbClr val="002060"/>
              </a:solidFill>
              <a:latin typeface="Arial Black" panose="020B0604020202020204" pitchFamily="34" charset="0"/>
              <a:cs typeface="Arial Black" panose="020B0604020202020204" pitchFamily="34" charset="0"/>
            </a:endParaRPr>
          </a:p>
        </p:txBody>
      </p:sp>
      <p:sp>
        <p:nvSpPr>
          <p:cNvPr id="3" name="Content Placeholder 2">
            <a:extLst>
              <a:ext uri="{FF2B5EF4-FFF2-40B4-BE49-F238E27FC236}">
                <a16:creationId xmlns:a16="http://schemas.microsoft.com/office/drawing/2014/main" id="{2F8C0B32-B3D1-405D-814E-6A31FE811EB7}"/>
              </a:ext>
            </a:extLst>
          </p:cNvPr>
          <p:cNvSpPr>
            <a:spLocks noGrp="1"/>
          </p:cNvSpPr>
          <p:nvPr>
            <p:ph idx="1"/>
          </p:nvPr>
        </p:nvSpPr>
        <p:spPr>
          <a:xfrm>
            <a:off x="868218" y="1278566"/>
            <a:ext cx="10575637" cy="4540343"/>
          </a:xfrm>
          <a:solidFill>
            <a:schemeClr val="bg1"/>
          </a:solidFill>
          <a:ln>
            <a:solidFill>
              <a:srgbClr val="FF0000"/>
            </a:solidFill>
          </a:ln>
        </p:spPr>
        <p:txBody>
          <a:bodyPr>
            <a:normAutofit/>
          </a:bodyPr>
          <a:lstStyle/>
          <a:p>
            <a:pPr lvl="1">
              <a:lnSpc>
                <a:spcPct val="130000"/>
              </a:lnSpc>
              <a:buClr>
                <a:srgbClr val="FF0000"/>
              </a:buClr>
              <a:buSzPct val="100000"/>
              <a:buFont typeface="Wingdings" pitchFamily="2" charset="2"/>
              <a:buChar char="§"/>
            </a:pPr>
            <a:r>
              <a:rPr lang="en-US" sz="1900" dirty="0"/>
              <a:t>Euryka Data Management offers a data catalog tool designed &amp; </a:t>
            </a:r>
            <a:r>
              <a:rPr lang="en-US" sz="1900" b="1" dirty="0">
                <a:solidFill>
                  <a:srgbClr val="FF0000"/>
                </a:solidFill>
              </a:rPr>
              <a:t>developed by data professionals </a:t>
            </a:r>
            <a:r>
              <a:rPr lang="en-US" sz="1900" dirty="0"/>
              <a:t>to solve data governance problems.</a:t>
            </a:r>
          </a:p>
          <a:p>
            <a:pPr lvl="1">
              <a:lnSpc>
                <a:spcPct val="130000"/>
              </a:lnSpc>
              <a:buClr>
                <a:srgbClr val="FF0000"/>
              </a:buClr>
              <a:buSzPct val="100000"/>
              <a:buFont typeface="Wingdings" pitchFamily="2" charset="2"/>
              <a:buChar char="§"/>
            </a:pPr>
            <a:endParaRPr lang="en-US" sz="1900" b="1" dirty="0">
              <a:solidFill>
                <a:srgbClr val="FF0000"/>
              </a:solidFill>
            </a:endParaRPr>
          </a:p>
          <a:p>
            <a:pPr lvl="1">
              <a:lnSpc>
                <a:spcPct val="130000"/>
              </a:lnSpc>
              <a:buClr>
                <a:srgbClr val="FF0000"/>
              </a:buClr>
              <a:buSzPct val="100000"/>
              <a:buFont typeface="Wingdings" pitchFamily="2" charset="2"/>
              <a:buChar char="§"/>
            </a:pPr>
            <a:r>
              <a:rPr lang="en-US" sz="1900" b="1" dirty="0">
                <a:solidFill>
                  <a:srgbClr val="FF0000"/>
                </a:solidFill>
              </a:rPr>
              <a:t>Simple</a:t>
            </a:r>
            <a:r>
              <a:rPr lang="en-US" sz="1900" dirty="0"/>
              <a:t> user friendly platform.</a:t>
            </a:r>
          </a:p>
          <a:p>
            <a:pPr lvl="1">
              <a:lnSpc>
                <a:spcPct val="130000"/>
              </a:lnSpc>
              <a:buClr>
                <a:srgbClr val="FF0000"/>
              </a:buClr>
              <a:buSzPct val="100000"/>
              <a:buFont typeface="Wingdings" pitchFamily="2" charset="2"/>
              <a:buChar char="§"/>
            </a:pPr>
            <a:endParaRPr lang="en-US" sz="1900" dirty="0"/>
          </a:p>
          <a:p>
            <a:pPr lvl="1">
              <a:lnSpc>
                <a:spcPct val="130000"/>
              </a:lnSpc>
              <a:buClr>
                <a:srgbClr val="FF0000"/>
              </a:buClr>
              <a:buSzPct val="100000"/>
              <a:buFont typeface="Wingdings" pitchFamily="2" charset="2"/>
              <a:buChar char="§"/>
            </a:pPr>
            <a:r>
              <a:rPr lang="en-US" sz="1900" b="1" dirty="0">
                <a:solidFill>
                  <a:srgbClr val="FF0000"/>
                </a:solidFill>
              </a:rPr>
              <a:t>No rigid frameworks </a:t>
            </a:r>
            <a:r>
              <a:rPr lang="en-US" sz="1900" dirty="0"/>
              <a:t>to follow. Add whatever metadata is available and iterate as you learn more about data.   </a:t>
            </a:r>
          </a:p>
          <a:p>
            <a:pPr lvl="1">
              <a:lnSpc>
                <a:spcPct val="130000"/>
              </a:lnSpc>
              <a:buClr>
                <a:srgbClr val="FF0000"/>
              </a:buClr>
              <a:buSzPct val="100000"/>
              <a:buFont typeface="Wingdings" pitchFamily="2" charset="2"/>
              <a:buChar char="§"/>
            </a:pPr>
            <a:endParaRPr lang="en-US" sz="1900" dirty="0"/>
          </a:p>
          <a:p>
            <a:pPr lvl="1">
              <a:lnSpc>
                <a:spcPct val="130000"/>
              </a:lnSpc>
              <a:buClr>
                <a:srgbClr val="FF0000"/>
              </a:buClr>
              <a:buSzPct val="100000"/>
              <a:buFont typeface="Wingdings" pitchFamily="2" charset="2"/>
              <a:buChar char="§"/>
            </a:pPr>
            <a:r>
              <a:rPr lang="en-CA" sz="1900" dirty="0"/>
              <a:t>All organizations are unique. With that in mind,  we offer services and products that are </a:t>
            </a:r>
            <a:r>
              <a:rPr lang="en-CA" sz="1900" b="1" dirty="0">
                <a:solidFill>
                  <a:srgbClr val="FF0000"/>
                </a:solidFill>
              </a:rPr>
              <a:t>fit for purpose </a:t>
            </a:r>
            <a:r>
              <a:rPr lang="en-CA" sz="1900" dirty="0"/>
              <a:t>and customizable to your operations, leaving behind the one size fits all approach. </a:t>
            </a:r>
          </a:p>
          <a:p>
            <a:pPr lvl="0">
              <a:lnSpc>
                <a:spcPct val="110000"/>
              </a:lnSpc>
              <a:buClr>
                <a:srgbClr val="FF0000"/>
              </a:buClr>
              <a:buSzPts val="1300"/>
              <a:buFont typeface="Wingdings" panose="05000000000000000000" pitchFamily="2" charset="2"/>
              <a:buChar char="§"/>
            </a:pPr>
            <a:endParaRPr lang="en-US" sz="2200" dirty="0"/>
          </a:p>
        </p:txBody>
      </p:sp>
    </p:spTree>
    <p:extLst>
      <p:ext uri="{BB962C8B-B14F-4D97-AF65-F5344CB8AC3E}">
        <p14:creationId xmlns:p14="http://schemas.microsoft.com/office/powerpoint/2010/main" val="1094227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3">
            <a:extLst>
              <a:ext uri="{FF2B5EF4-FFF2-40B4-BE49-F238E27FC236}">
                <a16:creationId xmlns:a16="http://schemas.microsoft.com/office/drawing/2014/main" id="{21C7FE8B-922E-461B-8746-79C41CC077F9}"/>
              </a:ext>
            </a:extLst>
          </p:cNvPr>
          <p:cNvSpPr/>
          <p:nvPr/>
        </p:nvSpPr>
        <p:spPr>
          <a:xfrm>
            <a:off x="4410" y="0"/>
            <a:ext cx="3628946" cy="6858000"/>
          </a:xfrm>
          <a:custGeom>
            <a:avLst/>
            <a:gdLst/>
            <a:ahLst/>
            <a:cxnLst>
              <a:cxn ang="0">
                <a:pos x="wd2" y="hd2"/>
              </a:cxn>
              <a:cxn ang="5400000">
                <a:pos x="wd2" y="hd2"/>
              </a:cxn>
              <a:cxn ang="10800000">
                <a:pos x="wd2" y="hd2"/>
              </a:cxn>
              <a:cxn ang="16200000">
                <a:pos x="wd2" y="hd2"/>
              </a:cxn>
            </a:cxnLst>
            <a:rect l="0" t="0" r="r" b="b"/>
            <a:pathLst>
              <a:path w="21600" h="21600" extrusionOk="0">
                <a:moveTo>
                  <a:pt x="11177" y="0"/>
                </a:moveTo>
                <a:lnTo>
                  <a:pt x="0" y="0"/>
                </a:lnTo>
                <a:lnTo>
                  <a:pt x="0" y="21600"/>
                </a:lnTo>
                <a:lnTo>
                  <a:pt x="16671" y="21600"/>
                </a:lnTo>
                <a:lnTo>
                  <a:pt x="16733" y="21570"/>
                </a:lnTo>
                <a:lnTo>
                  <a:pt x="16823" y="21480"/>
                </a:lnTo>
                <a:lnTo>
                  <a:pt x="16920" y="21390"/>
                </a:lnTo>
                <a:lnTo>
                  <a:pt x="17024" y="21300"/>
                </a:lnTo>
                <a:lnTo>
                  <a:pt x="17137" y="21240"/>
                </a:lnTo>
                <a:lnTo>
                  <a:pt x="17257" y="21150"/>
                </a:lnTo>
                <a:lnTo>
                  <a:pt x="17556" y="20940"/>
                </a:lnTo>
                <a:lnTo>
                  <a:pt x="17722" y="20820"/>
                </a:lnTo>
                <a:lnTo>
                  <a:pt x="17882" y="20700"/>
                </a:lnTo>
                <a:lnTo>
                  <a:pt x="18037" y="20580"/>
                </a:lnTo>
                <a:lnTo>
                  <a:pt x="18187" y="20460"/>
                </a:lnTo>
                <a:lnTo>
                  <a:pt x="18331" y="20370"/>
                </a:lnTo>
                <a:lnTo>
                  <a:pt x="18471" y="20250"/>
                </a:lnTo>
                <a:lnTo>
                  <a:pt x="18606" y="20160"/>
                </a:lnTo>
                <a:lnTo>
                  <a:pt x="18735" y="20040"/>
                </a:lnTo>
                <a:lnTo>
                  <a:pt x="18861" y="19950"/>
                </a:lnTo>
                <a:lnTo>
                  <a:pt x="18982" y="19860"/>
                </a:lnTo>
                <a:lnTo>
                  <a:pt x="19099" y="19740"/>
                </a:lnTo>
                <a:lnTo>
                  <a:pt x="19211" y="19650"/>
                </a:lnTo>
                <a:lnTo>
                  <a:pt x="19320" y="19560"/>
                </a:lnTo>
                <a:lnTo>
                  <a:pt x="19425" y="19440"/>
                </a:lnTo>
                <a:lnTo>
                  <a:pt x="19526" y="19350"/>
                </a:lnTo>
                <a:lnTo>
                  <a:pt x="19624" y="19260"/>
                </a:lnTo>
                <a:lnTo>
                  <a:pt x="19718" y="19170"/>
                </a:lnTo>
                <a:lnTo>
                  <a:pt x="19809" y="19050"/>
                </a:lnTo>
                <a:lnTo>
                  <a:pt x="19897" y="18960"/>
                </a:lnTo>
                <a:lnTo>
                  <a:pt x="19982" y="18870"/>
                </a:lnTo>
                <a:lnTo>
                  <a:pt x="20064" y="18780"/>
                </a:lnTo>
                <a:lnTo>
                  <a:pt x="20144" y="18690"/>
                </a:lnTo>
                <a:lnTo>
                  <a:pt x="20221" y="18570"/>
                </a:lnTo>
                <a:lnTo>
                  <a:pt x="20296" y="18480"/>
                </a:lnTo>
                <a:lnTo>
                  <a:pt x="20368" y="18390"/>
                </a:lnTo>
                <a:lnTo>
                  <a:pt x="20439" y="18270"/>
                </a:lnTo>
                <a:lnTo>
                  <a:pt x="20508" y="18180"/>
                </a:lnTo>
                <a:lnTo>
                  <a:pt x="20575" y="18090"/>
                </a:lnTo>
                <a:lnTo>
                  <a:pt x="20640" y="17970"/>
                </a:lnTo>
                <a:lnTo>
                  <a:pt x="20704" y="17880"/>
                </a:lnTo>
                <a:lnTo>
                  <a:pt x="20766" y="17760"/>
                </a:lnTo>
                <a:lnTo>
                  <a:pt x="20828" y="17670"/>
                </a:lnTo>
                <a:lnTo>
                  <a:pt x="20888" y="17550"/>
                </a:lnTo>
                <a:lnTo>
                  <a:pt x="20947" y="17430"/>
                </a:lnTo>
                <a:lnTo>
                  <a:pt x="21006" y="17340"/>
                </a:lnTo>
                <a:lnTo>
                  <a:pt x="21064" y="17220"/>
                </a:lnTo>
                <a:lnTo>
                  <a:pt x="21122" y="17100"/>
                </a:lnTo>
                <a:lnTo>
                  <a:pt x="21294" y="16740"/>
                </a:lnTo>
                <a:lnTo>
                  <a:pt x="21345" y="16620"/>
                </a:lnTo>
                <a:lnTo>
                  <a:pt x="21392" y="16500"/>
                </a:lnTo>
                <a:lnTo>
                  <a:pt x="21433" y="16380"/>
                </a:lnTo>
                <a:lnTo>
                  <a:pt x="21470" y="16260"/>
                </a:lnTo>
                <a:lnTo>
                  <a:pt x="21503" y="16140"/>
                </a:lnTo>
                <a:lnTo>
                  <a:pt x="21531" y="16020"/>
                </a:lnTo>
                <a:lnTo>
                  <a:pt x="21554" y="15930"/>
                </a:lnTo>
                <a:lnTo>
                  <a:pt x="21573" y="15810"/>
                </a:lnTo>
                <a:lnTo>
                  <a:pt x="21586" y="15690"/>
                </a:lnTo>
                <a:lnTo>
                  <a:pt x="21596" y="15570"/>
                </a:lnTo>
                <a:lnTo>
                  <a:pt x="21600" y="15450"/>
                </a:lnTo>
                <a:lnTo>
                  <a:pt x="21600" y="15330"/>
                </a:lnTo>
                <a:lnTo>
                  <a:pt x="21595" y="15210"/>
                </a:lnTo>
                <a:lnTo>
                  <a:pt x="21585" y="15090"/>
                </a:lnTo>
                <a:lnTo>
                  <a:pt x="21570" y="14970"/>
                </a:lnTo>
                <a:lnTo>
                  <a:pt x="21551" y="14850"/>
                </a:lnTo>
                <a:lnTo>
                  <a:pt x="21530" y="14730"/>
                </a:lnTo>
                <a:lnTo>
                  <a:pt x="21506" y="14610"/>
                </a:lnTo>
                <a:lnTo>
                  <a:pt x="21480" y="14490"/>
                </a:lnTo>
                <a:lnTo>
                  <a:pt x="21451" y="14340"/>
                </a:lnTo>
                <a:lnTo>
                  <a:pt x="21419" y="14220"/>
                </a:lnTo>
                <a:lnTo>
                  <a:pt x="21384" y="14100"/>
                </a:lnTo>
                <a:lnTo>
                  <a:pt x="21347" y="13980"/>
                </a:lnTo>
                <a:lnTo>
                  <a:pt x="21306" y="13860"/>
                </a:lnTo>
                <a:lnTo>
                  <a:pt x="21263" y="13740"/>
                </a:lnTo>
                <a:lnTo>
                  <a:pt x="21217" y="13620"/>
                </a:lnTo>
                <a:lnTo>
                  <a:pt x="21168" y="13500"/>
                </a:lnTo>
                <a:lnTo>
                  <a:pt x="21116" y="13380"/>
                </a:lnTo>
                <a:lnTo>
                  <a:pt x="21061" y="13260"/>
                </a:lnTo>
                <a:lnTo>
                  <a:pt x="21003" y="13140"/>
                </a:lnTo>
                <a:lnTo>
                  <a:pt x="20941" y="13020"/>
                </a:lnTo>
                <a:lnTo>
                  <a:pt x="20879" y="12900"/>
                </a:lnTo>
                <a:lnTo>
                  <a:pt x="20814" y="12780"/>
                </a:lnTo>
                <a:lnTo>
                  <a:pt x="20748" y="12690"/>
                </a:lnTo>
                <a:lnTo>
                  <a:pt x="20679" y="12570"/>
                </a:lnTo>
                <a:lnTo>
                  <a:pt x="20607" y="12450"/>
                </a:lnTo>
                <a:lnTo>
                  <a:pt x="20531" y="12330"/>
                </a:lnTo>
                <a:lnTo>
                  <a:pt x="20451" y="12210"/>
                </a:lnTo>
                <a:lnTo>
                  <a:pt x="20365" y="12090"/>
                </a:lnTo>
                <a:lnTo>
                  <a:pt x="20279" y="12000"/>
                </a:lnTo>
                <a:lnTo>
                  <a:pt x="20191" y="11880"/>
                </a:lnTo>
                <a:lnTo>
                  <a:pt x="20102" y="11760"/>
                </a:lnTo>
                <a:lnTo>
                  <a:pt x="20012" y="11670"/>
                </a:lnTo>
                <a:lnTo>
                  <a:pt x="19920" y="11550"/>
                </a:lnTo>
                <a:lnTo>
                  <a:pt x="19825" y="11430"/>
                </a:lnTo>
                <a:lnTo>
                  <a:pt x="19727" y="11340"/>
                </a:lnTo>
                <a:lnTo>
                  <a:pt x="19626" y="11220"/>
                </a:lnTo>
                <a:lnTo>
                  <a:pt x="19521" y="11100"/>
                </a:lnTo>
                <a:lnTo>
                  <a:pt x="19412" y="11010"/>
                </a:lnTo>
                <a:lnTo>
                  <a:pt x="19296" y="10890"/>
                </a:lnTo>
                <a:lnTo>
                  <a:pt x="19070" y="10650"/>
                </a:lnTo>
                <a:lnTo>
                  <a:pt x="18954" y="10560"/>
                </a:lnTo>
                <a:lnTo>
                  <a:pt x="18831" y="10440"/>
                </a:lnTo>
                <a:lnTo>
                  <a:pt x="18660" y="10290"/>
                </a:lnTo>
                <a:lnTo>
                  <a:pt x="18496" y="10140"/>
                </a:lnTo>
                <a:lnTo>
                  <a:pt x="18339" y="9990"/>
                </a:lnTo>
                <a:lnTo>
                  <a:pt x="18189" y="9870"/>
                </a:lnTo>
                <a:lnTo>
                  <a:pt x="18046" y="9720"/>
                </a:lnTo>
                <a:lnTo>
                  <a:pt x="17909" y="9600"/>
                </a:lnTo>
                <a:lnTo>
                  <a:pt x="17780" y="9480"/>
                </a:lnTo>
                <a:lnTo>
                  <a:pt x="17657" y="9330"/>
                </a:lnTo>
                <a:lnTo>
                  <a:pt x="17540" y="9210"/>
                </a:lnTo>
                <a:lnTo>
                  <a:pt x="17429" y="9090"/>
                </a:lnTo>
                <a:lnTo>
                  <a:pt x="17325" y="9000"/>
                </a:lnTo>
                <a:lnTo>
                  <a:pt x="17227" y="8880"/>
                </a:lnTo>
                <a:lnTo>
                  <a:pt x="17135" y="8760"/>
                </a:lnTo>
                <a:lnTo>
                  <a:pt x="17048" y="8670"/>
                </a:lnTo>
                <a:lnTo>
                  <a:pt x="16968" y="8550"/>
                </a:lnTo>
                <a:lnTo>
                  <a:pt x="16892" y="8460"/>
                </a:lnTo>
                <a:lnTo>
                  <a:pt x="16823" y="8370"/>
                </a:lnTo>
                <a:lnTo>
                  <a:pt x="16758" y="8280"/>
                </a:lnTo>
                <a:lnTo>
                  <a:pt x="16699" y="8160"/>
                </a:lnTo>
                <a:lnTo>
                  <a:pt x="16645" y="8100"/>
                </a:lnTo>
                <a:lnTo>
                  <a:pt x="16596" y="8010"/>
                </a:lnTo>
                <a:lnTo>
                  <a:pt x="16552" y="7920"/>
                </a:lnTo>
                <a:lnTo>
                  <a:pt x="16512" y="7830"/>
                </a:lnTo>
                <a:lnTo>
                  <a:pt x="16477" y="7740"/>
                </a:lnTo>
                <a:lnTo>
                  <a:pt x="16447" y="7680"/>
                </a:lnTo>
                <a:lnTo>
                  <a:pt x="16421" y="7590"/>
                </a:lnTo>
                <a:lnTo>
                  <a:pt x="16399" y="7530"/>
                </a:lnTo>
                <a:lnTo>
                  <a:pt x="16382" y="7470"/>
                </a:lnTo>
                <a:lnTo>
                  <a:pt x="16368" y="7380"/>
                </a:lnTo>
                <a:lnTo>
                  <a:pt x="16358" y="7320"/>
                </a:lnTo>
                <a:lnTo>
                  <a:pt x="16352" y="7260"/>
                </a:lnTo>
                <a:lnTo>
                  <a:pt x="16350" y="7200"/>
                </a:lnTo>
                <a:lnTo>
                  <a:pt x="16351" y="7140"/>
                </a:lnTo>
                <a:lnTo>
                  <a:pt x="16356" y="7080"/>
                </a:lnTo>
                <a:lnTo>
                  <a:pt x="16375" y="6960"/>
                </a:lnTo>
                <a:lnTo>
                  <a:pt x="16406" y="6840"/>
                </a:lnTo>
                <a:lnTo>
                  <a:pt x="16426" y="6810"/>
                </a:lnTo>
                <a:lnTo>
                  <a:pt x="16449" y="6750"/>
                </a:lnTo>
                <a:lnTo>
                  <a:pt x="16474" y="6690"/>
                </a:lnTo>
                <a:lnTo>
                  <a:pt x="16502" y="6660"/>
                </a:lnTo>
                <a:lnTo>
                  <a:pt x="16532" y="6600"/>
                </a:lnTo>
                <a:lnTo>
                  <a:pt x="16564" y="6570"/>
                </a:lnTo>
                <a:lnTo>
                  <a:pt x="16598" y="6510"/>
                </a:lnTo>
                <a:lnTo>
                  <a:pt x="16634" y="6480"/>
                </a:lnTo>
                <a:lnTo>
                  <a:pt x="16672" y="6420"/>
                </a:lnTo>
                <a:lnTo>
                  <a:pt x="16712" y="6390"/>
                </a:lnTo>
                <a:lnTo>
                  <a:pt x="16754" y="6360"/>
                </a:lnTo>
                <a:lnTo>
                  <a:pt x="16797" y="6300"/>
                </a:lnTo>
                <a:lnTo>
                  <a:pt x="16841" y="6270"/>
                </a:lnTo>
                <a:lnTo>
                  <a:pt x="16887" y="6240"/>
                </a:lnTo>
                <a:lnTo>
                  <a:pt x="16933" y="6180"/>
                </a:lnTo>
                <a:lnTo>
                  <a:pt x="16981" y="6150"/>
                </a:lnTo>
                <a:lnTo>
                  <a:pt x="17030" y="6120"/>
                </a:lnTo>
                <a:lnTo>
                  <a:pt x="17079" y="6090"/>
                </a:lnTo>
                <a:lnTo>
                  <a:pt x="17129" y="6030"/>
                </a:lnTo>
                <a:lnTo>
                  <a:pt x="17231" y="5970"/>
                </a:lnTo>
                <a:lnTo>
                  <a:pt x="17282" y="5940"/>
                </a:lnTo>
                <a:lnTo>
                  <a:pt x="17436" y="5820"/>
                </a:lnTo>
                <a:lnTo>
                  <a:pt x="17539" y="5760"/>
                </a:lnTo>
                <a:lnTo>
                  <a:pt x="17589" y="5730"/>
                </a:lnTo>
                <a:lnTo>
                  <a:pt x="17639" y="5670"/>
                </a:lnTo>
                <a:lnTo>
                  <a:pt x="17688" y="5640"/>
                </a:lnTo>
                <a:lnTo>
                  <a:pt x="17737" y="5610"/>
                </a:lnTo>
                <a:lnTo>
                  <a:pt x="17785" y="5580"/>
                </a:lnTo>
                <a:lnTo>
                  <a:pt x="17831" y="5520"/>
                </a:lnTo>
                <a:lnTo>
                  <a:pt x="17877" y="5490"/>
                </a:lnTo>
                <a:lnTo>
                  <a:pt x="17921" y="5460"/>
                </a:lnTo>
                <a:lnTo>
                  <a:pt x="17964" y="5430"/>
                </a:lnTo>
                <a:lnTo>
                  <a:pt x="18005" y="5370"/>
                </a:lnTo>
                <a:lnTo>
                  <a:pt x="18045" y="5340"/>
                </a:lnTo>
                <a:lnTo>
                  <a:pt x="18083" y="5280"/>
                </a:lnTo>
                <a:lnTo>
                  <a:pt x="18119" y="5250"/>
                </a:lnTo>
                <a:lnTo>
                  <a:pt x="18153" y="5190"/>
                </a:lnTo>
                <a:lnTo>
                  <a:pt x="18185" y="5160"/>
                </a:lnTo>
                <a:lnTo>
                  <a:pt x="18214" y="5100"/>
                </a:lnTo>
                <a:lnTo>
                  <a:pt x="18242" y="5070"/>
                </a:lnTo>
                <a:lnTo>
                  <a:pt x="18267" y="5010"/>
                </a:lnTo>
                <a:lnTo>
                  <a:pt x="18289" y="4950"/>
                </a:lnTo>
                <a:lnTo>
                  <a:pt x="18309" y="4920"/>
                </a:lnTo>
                <a:lnTo>
                  <a:pt x="18339" y="4800"/>
                </a:lnTo>
                <a:lnTo>
                  <a:pt x="18358" y="4680"/>
                </a:lnTo>
                <a:lnTo>
                  <a:pt x="18363" y="4560"/>
                </a:lnTo>
                <a:lnTo>
                  <a:pt x="18360" y="4500"/>
                </a:lnTo>
                <a:lnTo>
                  <a:pt x="18354" y="4440"/>
                </a:lnTo>
                <a:lnTo>
                  <a:pt x="18344" y="4380"/>
                </a:lnTo>
                <a:lnTo>
                  <a:pt x="18330" y="4290"/>
                </a:lnTo>
                <a:lnTo>
                  <a:pt x="18312" y="4230"/>
                </a:lnTo>
                <a:lnTo>
                  <a:pt x="18290" y="4140"/>
                </a:lnTo>
                <a:lnTo>
                  <a:pt x="18263" y="4080"/>
                </a:lnTo>
                <a:lnTo>
                  <a:pt x="18228" y="3990"/>
                </a:lnTo>
                <a:lnTo>
                  <a:pt x="18186" y="3900"/>
                </a:lnTo>
                <a:lnTo>
                  <a:pt x="18139" y="3840"/>
                </a:lnTo>
                <a:lnTo>
                  <a:pt x="18086" y="3750"/>
                </a:lnTo>
                <a:lnTo>
                  <a:pt x="17966" y="3630"/>
                </a:lnTo>
                <a:lnTo>
                  <a:pt x="17825" y="3510"/>
                </a:lnTo>
                <a:lnTo>
                  <a:pt x="17666" y="3390"/>
                </a:lnTo>
                <a:lnTo>
                  <a:pt x="17491" y="3300"/>
                </a:lnTo>
                <a:lnTo>
                  <a:pt x="17397" y="3240"/>
                </a:lnTo>
                <a:lnTo>
                  <a:pt x="17299" y="3210"/>
                </a:lnTo>
                <a:lnTo>
                  <a:pt x="17198" y="3180"/>
                </a:lnTo>
                <a:lnTo>
                  <a:pt x="17094" y="3120"/>
                </a:lnTo>
                <a:lnTo>
                  <a:pt x="16875" y="3060"/>
                </a:lnTo>
                <a:lnTo>
                  <a:pt x="16645" y="3000"/>
                </a:lnTo>
                <a:lnTo>
                  <a:pt x="16405" y="2940"/>
                </a:lnTo>
                <a:lnTo>
                  <a:pt x="16155" y="2880"/>
                </a:lnTo>
                <a:lnTo>
                  <a:pt x="15636" y="2760"/>
                </a:lnTo>
                <a:lnTo>
                  <a:pt x="14686" y="2550"/>
                </a:lnTo>
                <a:lnTo>
                  <a:pt x="14549" y="2490"/>
                </a:lnTo>
                <a:lnTo>
                  <a:pt x="14275" y="2430"/>
                </a:lnTo>
                <a:lnTo>
                  <a:pt x="14139" y="2370"/>
                </a:lnTo>
                <a:lnTo>
                  <a:pt x="14003" y="2340"/>
                </a:lnTo>
                <a:lnTo>
                  <a:pt x="13868" y="2280"/>
                </a:lnTo>
                <a:lnTo>
                  <a:pt x="13734" y="2250"/>
                </a:lnTo>
                <a:lnTo>
                  <a:pt x="13470" y="2130"/>
                </a:lnTo>
                <a:lnTo>
                  <a:pt x="13340" y="2070"/>
                </a:lnTo>
                <a:lnTo>
                  <a:pt x="13212" y="2010"/>
                </a:lnTo>
                <a:lnTo>
                  <a:pt x="12961" y="1890"/>
                </a:lnTo>
                <a:lnTo>
                  <a:pt x="12839" y="1800"/>
                </a:lnTo>
                <a:lnTo>
                  <a:pt x="12719" y="1710"/>
                </a:lnTo>
                <a:lnTo>
                  <a:pt x="12602" y="1650"/>
                </a:lnTo>
                <a:lnTo>
                  <a:pt x="12487" y="1560"/>
                </a:lnTo>
                <a:lnTo>
                  <a:pt x="12375" y="1470"/>
                </a:lnTo>
                <a:lnTo>
                  <a:pt x="12266" y="1380"/>
                </a:lnTo>
                <a:lnTo>
                  <a:pt x="12161" y="1260"/>
                </a:lnTo>
                <a:lnTo>
                  <a:pt x="12058" y="1170"/>
                </a:lnTo>
                <a:lnTo>
                  <a:pt x="11959" y="1050"/>
                </a:lnTo>
                <a:lnTo>
                  <a:pt x="11864" y="930"/>
                </a:lnTo>
                <a:lnTo>
                  <a:pt x="11773" y="810"/>
                </a:lnTo>
                <a:lnTo>
                  <a:pt x="11685" y="690"/>
                </a:lnTo>
                <a:lnTo>
                  <a:pt x="11602" y="540"/>
                </a:lnTo>
                <a:lnTo>
                  <a:pt x="11505" y="390"/>
                </a:lnTo>
                <a:lnTo>
                  <a:pt x="11397" y="270"/>
                </a:lnTo>
                <a:lnTo>
                  <a:pt x="11281" y="120"/>
                </a:lnTo>
                <a:lnTo>
                  <a:pt x="11177" y="0"/>
                </a:lnTo>
                <a:close/>
              </a:path>
            </a:pathLst>
          </a:custGeom>
          <a:solidFill>
            <a:srgbClr val="6600CC"/>
          </a:solidFill>
          <a:ln w="12700">
            <a:miter lim="400000"/>
          </a:ln>
        </p:spPr>
        <p:txBody>
          <a:bodyPr lIns="34289" rIns="34289"/>
          <a:lstStyle/>
          <a:p>
            <a:endParaRPr sz="1086"/>
          </a:p>
        </p:txBody>
      </p:sp>
      <p:sp>
        <p:nvSpPr>
          <p:cNvPr id="8" name="Slide Number Placeholder 7">
            <a:extLst>
              <a:ext uri="{FF2B5EF4-FFF2-40B4-BE49-F238E27FC236}">
                <a16:creationId xmlns:a16="http://schemas.microsoft.com/office/drawing/2014/main" id="{3F1D8134-34B3-483E-8BAD-B10271FEA6E8}"/>
              </a:ext>
            </a:extLst>
          </p:cNvPr>
          <p:cNvSpPr>
            <a:spLocks noGrp="1"/>
          </p:cNvSpPr>
          <p:nvPr>
            <p:ph type="sldNum" sz="quarter" idx="12"/>
          </p:nvPr>
        </p:nvSpPr>
        <p:spPr>
          <a:xfrm>
            <a:off x="11536640" y="6080666"/>
            <a:ext cx="555171" cy="777334"/>
          </a:xfrm>
        </p:spPr>
        <p:txBody>
          <a:bodyPr/>
          <a:lstStyle/>
          <a:p>
            <a:fld id="{567FC4B8-C254-45AC-972F-201CE24757F0}" type="slidenum">
              <a:rPr lang="en-CA" sz="1400" smtClean="0">
                <a:solidFill>
                  <a:schemeClr val="tx1">
                    <a:alpha val="25000"/>
                  </a:schemeClr>
                </a:solidFill>
                <a:latin typeface="+mn-lt"/>
              </a:rPr>
              <a:t>10</a:t>
            </a:fld>
            <a:endParaRPr lang="en-CA" sz="1400" dirty="0">
              <a:solidFill>
                <a:schemeClr val="tx1">
                  <a:alpha val="25000"/>
                </a:schemeClr>
              </a:solidFill>
              <a:latin typeface="+mn-lt"/>
            </a:endParaRPr>
          </a:p>
        </p:txBody>
      </p:sp>
      <p:pic>
        <p:nvPicPr>
          <p:cNvPr id="1030" name="Picture 6">
            <a:extLst>
              <a:ext uri="{FF2B5EF4-FFF2-40B4-BE49-F238E27FC236}">
                <a16:creationId xmlns:a16="http://schemas.microsoft.com/office/drawing/2014/main" id="{E73CCAF2-F48F-4108-A06A-DED7FC2842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92" y="1346460"/>
            <a:ext cx="11945112" cy="4841291"/>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
        <p:nvSpPr>
          <p:cNvPr id="10" name="object 83">
            <a:extLst>
              <a:ext uri="{FF2B5EF4-FFF2-40B4-BE49-F238E27FC236}">
                <a16:creationId xmlns:a16="http://schemas.microsoft.com/office/drawing/2014/main" id="{C4E178C7-43AB-4D7E-B7BC-E57BD2C93221}"/>
              </a:ext>
            </a:extLst>
          </p:cNvPr>
          <p:cNvSpPr txBox="1">
            <a:spLocks noGrp="1"/>
          </p:cNvSpPr>
          <p:nvPr/>
        </p:nvSpPr>
        <p:spPr>
          <a:xfrm>
            <a:off x="2490474" y="474767"/>
            <a:ext cx="6493657" cy="614364"/>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lIns="0" tIns="0" rIns="0" bIns="0">
            <a:normAutofit fontScale="97500"/>
          </a:bodyPr>
          <a:lstStyle>
            <a:lvl1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1pPr>
            <a:lvl2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2pPr>
            <a:lvl3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3pPr>
            <a:lvl4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4pPr>
            <a:lvl5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5pPr>
            <a:lvl6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6pPr>
            <a:lvl7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7pPr>
            <a:lvl8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8pPr>
            <a:lvl9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9pPr>
          </a:lstStyle>
          <a:p>
            <a:pPr marL="400154" marR="3276" indent="-391963" algn="ctr" defTabSz="589788">
              <a:defRPr sz="3268"/>
            </a:pPr>
            <a:r>
              <a:rPr lang="en-CA" dirty="0">
                <a:solidFill>
                  <a:srgbClr val="002060"/>
                </a:solidFill>
                <a:latin typeface="Arial Black" panose="020B0604020202020204" pitchFamily="34" charset="0"/>
                <a:cs typeface="Arial Black" panose="020B0604020202020204" pitchFamily="34" charset="0"/>
              </a:rPr>
              <a:t>Federated Collaboration</a:t>
            </a:r>
            <a:endParaRPr dirty="0">
              <a:solidFill>
                <a:srgbClr val="002060"/>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3685566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1BF57D2-A9D0-4BD9-B15F-6E5AFAEC9CDA}"/>
              </a:ext>
            </a:extLst>
          </p:cNvPr>
          <p:cNvSpPr>
            <a:spLocks noGrp="1"/>
          </p:cNvSpPr>
          <p:nvPr>
            <p:ph type="ftr" sz="quarter" idx="11"/>
          </p:nvPr>
        </p:nvSpPr>
        <p:spPr>
          <a:xfrm>
            <a:off x="4032130" y="6149680"/>
            <a:ext cx="4114800" cy="365125"/>
          </a:xfrm>
        </p:spPr>
        <p:txBody>
          <a:bodyPr/>
          <a:lstStyle/>
          <a:p>
            <a:r>
              <a:rPr lang="en-US" dirty="0"/>
              <a:t>jane.estrada@eurykadm.com  Cell : 416-575-9900              CONFIDENTIAL</a:t>
            </a:r>
            <a:endParaRPr lang="en-CA" dirty="0"/>
          </a:p>
        </p:txBody>
      </p:sp>
      <p:sp>
        <p:nvSpPr>
          <p:cNvPr id="5" name="Slide Number Placeholder 4">
            <a:extLst>
              <a:ext uri="{FF2B5EF4-FFF2-40B4-BE49-F238E27FC236}">
                <a16:creationId xmlns:a16="http://schemas.microsoft.com/office/drawing/2014/main" id="{8D86CDBB-8FF1-478F-8DB5-F5A11E9A8642}"/>
              </a:ext>
            </a:extLst>
          </p:cNvPr>
          <p:cNvSpPr>
            <a:spLocks noGrp="1"/>
          </p:cNvSpPr>
          <p:nvPr>
            <p:ph type="sldNum" sz="quarter" idx="12"/>
          </p:nvPr>
        </p:nvSpPr>
        <p:spPr>
          <a:xfrm>
            <a:off x="11140501" y="6018165"/>
            <a:ext cx="849086" cy="633165"/>
          </a:xfrm>
        </p:spPr>
        <p:txBody>
          <a:bodyPr/>
          <a:lstStyle/>
          <a:p>
            <a:fld id="{567FC4B8-C254-45AC-972F-201CE24757F0}" type="slidenum">
              <a:rPr lang="en-CA" sz="1400" smtClean="0">
                <a:solidFill>
                  <a:schemeClr val="tx1">
                    <a:alpha val="25000"/>
                  </a:schemeClr>
                </a:solidFill>
                <a:latin typeface="+mn-lt"/>
              </a:rPr>
              <a:t>11</a:t>
            </a:fld>
            <a:endParaRPr lang="en-CA" sz="1400" dirty="0">
              <a:solidFill>
                <a:schemeClr val="tx1">
                  <a:alpha val="25000"/>
                </a:schemeClr>
              </a:solidFill>
              <a:latin typeface="+mn-lt"/>
            </a:endParaRPr>
          </a:p>
        </p:txBody>
      </p:sp>
      <p:sp>
        <p:nvSpPr>
          <p:cNvPr id="41" name="Round Same Side Corner Rectangle 8">
            <a:extLst>
              <a:ext uri="{FF2B5EF4-FFF2-40B4-BE49-F238E27FC236}">
                <a16:creationId xmlns:a16="http://schemas.microsoft.com/office/drawing/2014/main" id="{6733C4AE-78CB-4FC0-B218-3DC62E0BA3D6}"/>
              </a:ext>
            </a:extLst>
          </p:cNvPr>
          <p:cNvSpPr/>
          <p:nvPr/>
        </p:nvSpPr>
        <p:spPr>
          <a:xfrm>
            <a:off x="994540" y="3434793"/>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2F1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2" name="Rectangle 41">
            <a:extLst>
              <a:ext uri="{FF2B5EF4-FFF2-40B4-BE49-F238E27FC236}">
                <a16:creationId xmlns:a16="http://schemas.microsoft.com/office/drawing/2014/main" id="{1CB4B389-7D5C-4F34-8835-A88BA7EC1437}"/>
              </a:ext>
            </a:extLst>
          </p:cNvPr>
          <p:cNvSpPr/>
          <p:nvPr/>
        </p:nvSpPr>
        <p:spPr>
          <a:xfrm>
            <a:off x="574269" y="4170389"/>
            <a:ext cx="1135179" cy="1145019"/>
          </a:xfrm>
          <a:prstGeom prst="rect">
            <a:avLst/>
          </a:prstGeom>
          <a:solidFill>
            <a:srgbClr val="C3EF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a:solidFill>
                  <a:schemeClr val="tx2"/>
                </a:solidFill>
              </a:rPr>
              <a:t>Source Analyst</a:t>
            </a:r>
          </a:p>
          <a:p>
            <a:pPr algn="ctr"/>
            <a:r>
              <a:rPr lang="en-CA" sz="1200" dirty="0">
                <a:solidFill>
                  <a:schemeClr val="tx2"/>
                </a:solidFill>
              </a:rPr>
              <a:t>Inputs the source information</a:t>
            </a:r>
            <a:endParaRPr lang="fr-FR" sz="1200" dirty="0">
              <a:solidFill>
                <a:schemeClr val="tx2"/>
              </a:solidFill>
            </a:endParaRPr>
          </a:p>
        </p:txBody>
      </p:sp>
      <p:sp>
        <p:nvSpPr>
          <p:cNvPr id="43" name="Round Same Side Corner Rectangle 8">
            <a:extLst>
              <a:ext uri="{FF2B5EF4-FFF2-40B4-BE49-F238E27FC236}">
                <a16:creationId xmlns:a16="http://schemas.microsoft.com/office/drawing/2014/main" id="{1E9AD3EA-B29A-4B84-ACF3-188EF000F8A7}"/>
              </a:ext>
            </a:extLst>
          </p:cNvPr>
          <p:cNvSpPr/>
          <p:nvPr/>
        </p:nvSpPr>
        <p:spPr>
          <a:xfrm>
            <a:off x="2472653" y="3453627"/>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1" name="Rectangle 50">
            <a:extLst>
              <a:ext uri="{FF2B5EF4-FFF2-40B4-BE49-F238E27FC236}">
                <a16:creationId xmlns:a16="http://schemas.microsoft.com/office/drawing/2014/main" id="{51F30ED5-72D0-425B-935B-03B25065496E}"/>
              </a:ext>
            </a:extLst>
          </p:cNvPr>
          <p:cNvSpPr/>
          <p:nvPr/>
        </p:nvSpPr>
        <p:spPr>
          <a:xfrm>
            <a:off x="2031439" y="4170392"/>
            <a:ext cx="1135179" cy="1145019"/>
          </a:xfrm>
          <a:prstGeom prst="rect">
            <a:avLst/>
          </a:prstGeom>
          <a:solidFill>
            <a:srgbClr val="F5E8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a:solidFill>
                  <a:schemeClr val="tx2"/>
                </a:solidFill>
              </a:rPr>
              <a:t>Data Modeller </a:t>
            </a:r>
          </a:p>
          <a:p>
            <a:pPr algn="ctr"/>
            <a:r>
              <a:rPr lang="en-CA" sz="1200" dirty="0">
                <a:solidFill>
                  <a:schemeClr val="tx2"/>
                </a:solidFill>
              </a:rPr>
              <a:t>Creates or updates common data model</a:t>
            </a:r>
            <a:endParaRPr lang="en-CA" sz="1400" dirty="0">
              <a:solidFill>
                <a:schemeClr val="tx2"/>
              </a:solidFill>
            </a:endParaRPr>
          </a:p>
        </p:txBody>
      </p:sp>
      <p:sp>
        <p:nvSpPr>
          <p:cNvPr id="56" name="Round Same Side Corner Rectangle 8">
            <a:extLst>
              <a:ext uri="{FF2B5EF4-FFF2-40B4-BE49-F238E27FC236}">
                <a16:creationId xmlns:a16="http://schemas.microsoft.com/office/drawing/2014/main" id="{8153E8B1-EB79-4FBF-B210-DCC7BC0E2675}"/>
              </a:ext>
            </a:extLst>
          </p:cNvPr>
          <p:cNvSpPr/>
          <p:nvPr/>
        </p:nvSpPr>
        <p:spPr>
          <a:xfrm>
            <a:off x="3994665" y="3453627"/>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7" name="Rectangle 56">
            <a:extLst>
              <a:ext uri="{FF2B5EF4-FFF2-40B4-BE49-F238E27FC236}">
                <a16:creationId xmlns:a16="http://schemas.microsoft.com/office/drawing/2014/main" id="{99F09E7E-7100-439B-9B59-9065C5F44FAD}"/>
              </a:ext>
            </a:extLst>
          </p:cNvPr>
          <p:cNvSpPr/>
          <p:nvPr/>
        </p:nvSpPr>
        <p:spPr>
          <a:xfrm>
            <a:off x="3573876" y="4170389"/>
            <a:ext cx="1135179" cy="1145019"/>
          </a:xfrm>
          <a:prstGeom prst="rect">
            <a:avLst/>
          </a:prstGeom>
          <a:solidFill>
            <a:srgbClr val="C3EF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a:solidFill>
                  <a:schemeClr val="tx2"/>
                </a:solidFill>
              </a:rPr>
              <a:t>Source Analyst</a:t>
            </a:r>
            <a:r>
              <a:rPr lang="en-CA" sz="1200" dirty="0">
                <a:solidFill>
                  <a:schemeClr val="tx2"/>
                </a:solidFill>
              </a:rPr>
              <a:t> Creates source to common data model mappings</a:t>
            </a:r>
            <a:endParaRPr lang="fr-FR" sz="1200" dirty="0">
              <a:solidFill>
                <a:schemeClr val="tx2"/>
              </a:solidFill>
            </a:endParaRPr>
          </a:p>
        </p:txBody>
      </p:sp>
      <p:sp>
        <p:nvSpPr>
          <p:cNvPr id="58" name="Round Same Side Corner Rectangle 8">
            <a:extLst>
              <a:ext uri="{FF2B5EF4-FFF2-40B4-BE49-F238E27FC236}">
                <a16:creationId xmlns:a16="http://schemas.microsoft.com/office/drawing/2014/main" id="{B628F34A-1F6D-4805-B3E7-2A67DE95EAE8}"/>
              </a:ext>
            </a:extLst>
          </p:cNvPr>
          <p:cNvSpPr/>
          <p:nvPr/>
        </p:nvSpPr>
        <p:spPr>
          <a:xfrm>
            <a:off x="5574845" y="3424983"/>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9" name="Rectangle 58">
            <a:extLst>
              <a:ext uri="{FF2B5EF4-FFF2-40B4-BE49-F238E27FC236}">
                <a16:creationId xmlns:a16="http://schemas.microsoft.com/office/drawing/2014/main" id="{22A15574-FF49-43E8-AA24-4C61E562B864}"/>
              </a:ext>
            </a:extLst>
          </p:cNvPr>
          <p:cNvSpPr/>
          <p:nvPr/>
        </p:nvSpPr>
        <p:spPr>
          <a:xfrm>
            <a:off x="5121905" y="4160579"/>
            <a:ext cx="1135179" cy="1145019"/>
          </a:xfrm>
          <a:prstGeom prst="rect">
            <a:avLst/>
          </a:prstGeom>
          <a:solidFill>
            <a:srgbClr val="F5E8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a:solidFill>
                  <a:schemeClr val="tx2"/>
                </a:solidFill>
              </a:rPr>
              <a:t>Developer</a:t>
            </a:r>
          </a:p>
          <a:p>
            <a:pPr algn="ctr"/>
            <a:r>
              <a:rPr lang="en-CA" sz="1200" dirty="0">
                <a:solidFill>
                  <a:schemeClr val="tx2"/>
                </a:solidFill>
              </a:rPr>
              <a:t>Develops using specifications</a:t>
            </a:r>
            <a:endParaRPr lang="fr-FR" sz="1200" dirty="0">
              <a:solidFill>
                <a:schemeClr val="tx2"/>
              </a:solidFill>
            </a:endParaRPr>
          </a:p>
        </p:txBody>
      </p:sp>
      <p:sp>
        <p:nvSpPr>
          <p:cNvPr id="60" name="Round Same Side Corner Rectangle 8">
            <a:extLst>
              <a:ext uri="{FF2B5EF4-FFF2-40B4-BE49-F238E27FC236}">
                <a16:creationId xmlns:a16="http://schemas.microsoft.com/office/drawing/2014/main" id="{D449D168-B813-4695-A091-011D46AD5A54}"/>
              </a:ext>
            </a:extLst>
          </p:cNvPr>
          <p:cNvSpPr/>
          <p:nvPr/>
        </p:nvSpPr>
        <p:spPr>
          <a:xfrm>
            <a:off x="7124499" y="3414353"/>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61" name="Rectangle 60">
            <a:extLst>
              <a:ext uri="{FF2B5EF4-FFF2-40B4-BE49-F238E27FC236}">
                <a16:creationId xmlns:a16="http://schemas.microsoft.com/office/drawing/2014/main" id="{E9A2FA30-3E1F-47CA-8427-18360E1D5E5C}"/>
              </a:ext>
            </a:extLst>
          </p:cNvPr>
          <p:cNvSpPr/>
          <p:nvPr/>
        </p:nvSpPr>
        <p:spPr>
          <a:xfrm>
            <a:off x="6704417" y="4157415"/>
            <a:ext cx="1135179" cy="1145019"/>
          </a:xfrm>
          <a:prstGeom prst="rect">
            <a:avLst/>
          </a:prstGeom>
          <a:solidFill>
            <a:srgbClr val="F5E8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a:solidFill>
                  <a:schemeClr val="tx2"/>
                </a:solidFill>
              </a:rPr>
              <a:t>Tester</a:t>
            </a:r>
          </a:p>
          <a:p>
            <a:pPr algn="ctr"/>
            <a:r>
              <a:rPr lang="en-CA" sz="1200" dirty="0">
                <a:solidFill>
                  <a:schemeClr val="tx2"/>
                </a:solidFill>
              </a:rPr>
              <a:t>Tests data quality according to specifications</a:t>
            </a:r>
            <a:endParaRPr lang="fr-FR" sz="1200" dirty="0">
              <a:solidFill>
                <a:schemeClr val="tx2"/>
              </a:solidFill>
            </a:endParaRPr>
          </a:p>
        </p:txBody>
      </p:sp>
      <p:sp>
        <p:nvSpPr>
          <p:cNvPr id="62" name="Round Same Side Corner Rectangle 8">
            <a:extLst>
              <a:ext uri="{FF2B5EF4-FFF2-40B4-BE49-F238E27FC236}">
                <a16:creationId xmlns:a16="http://schemas.microsoft.com/office/drawing/2014/main" id="{2FBFC52A-2284-46E0-9F34-6D85BB183785}"/>
              </a:ext>
            </a:extLst>
          </p:cNvPr>
          <p:cNvSpPr/>
          <p:nvPr/>
        </p:nvSpPr>
        <p:spPr>
          <a:xfrm>
            <a:off x="8765334" y="3443286"/>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63" name="Rectangle 62">
            <a:extLst>
              <a:ext uri="{FF2B5EF4-FFF2-40B4-BE49-F238E27FC236}">
                <a16:creationId xmlns:a16="http://schemas.microsoft.com/office/drawing/2014/main" id="{F0BB0ED5-C2E2-4461-ABDE-2881D754AD31}"/>
              </a:ext>
            </a:extLst>
          </p:cNvPr>
          <p:cNvSpPr/>
          <p:nvPr/>
        </p:nvSpPr>
        <p:spPr>
          <a:xfrm>
            <a:off x="8323455" y="4170389"/>
            <a:ext cx="1135179" cy="1145019"/>
          </a:xfrm>
          <a:prstGeom prst="rect">
            <a:avLst/>
          </a:prstGeom>
          <a:solidFill>
            <a:srgbClr val="E9D2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a:solidFill>
                  <a:schemeClr val="tx2"/>
                </a:solidFill>
              </a:rPr>
              <a:t>Consumer</a:t>
            </a:r>
          </a:p>
          <a:p>
            <a:pPr algn="ctr"/>
            <a:r>
              <a:rPr lang="en-CA" sz="1200" dirty="0">
                <a:solidFill>
                  <a:schemeClr val="tx2"/>
                </a:solidFill>
              </a:rPr>
              <a:t>Creates consumer information  </a:t>
            </a:r>
            <a:endParaRPr lang="fr-FR" sz="1200" dirty="0">
              <a:solidFill>
                <a:schemeClr val="tx2"/>
              </a:solidFill>
            </a:endParaRPr>
          </a:p>
        </p:txBody>
      </p:sp>
      <p:sp>
        <p:nvSpPr>
          <p:cNvPr id="64" name="Round Same Side Corner Rectangle 8">
            <a:extLst>
              <a:ext uri="{FF2B5EF4-FFF2-40B4-BE49-F238E27FC236}">
                <a16:creationId xmlns:a16="http://schemas.microsoft.com/office/drawing/2014/main" id="{51F142AA-4FBC-4928-9376-09EA9AAAD341}"/>
              </a:ext>
            </a:extLst>
          </p:cNvPr>
          <p:cNvSpPr/>
          <p:nvPr/>
        </p:nvSpPr>
        <p:spPr>
          <a:xfrm>
            <a:off x="10332935" y="3439171"/>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65" name="Rectangle 64">
            <a:extLst>
              <a:ext uri="{FF2B5EF4-FFF2-40B4-BE49-F238E27FC236}">
                <a16:creationId xmlns:a16="http://schemas.microsoft.com/office/drawing/2014/main" id="{ECC71142-A127-4F61-82AD-BC7F6279D1F1}"/>
              </a:ext>
            </a:extLst>
          </p:cNvPr>
          <p:cNvSpPr/>
          <p:nvPr/>
        </p:nvSpPr>
        <p:spPr>
          <a:xfrm>
            <a:off x="9872165" y="4170390"/>
            <a:ext cx="1135179" cy="114501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a:solidFill>
                  <a:schemeClr val="tx2"/>
                </a:solidFill>
              </a:rPr>
              <a:t>All users</a:t>
            </a:r>
          </a:p>
          <a:p>
            <a:pPr algn="ctr"/>
            <a:r>
              <a:rPr lang="en-CA" sz="1200" dirty="0">
                <a:solidFill>
                  <a:schemeClr val="tx2"/>
                </a:solidFill>
              </a:rPr>
              <a:t>Browse Euryka to see what is available</a:t>
            </a:r>
            <a:endParaRPr lang="fr-FR" sz="1200" dirty="0">
              <a:solidFill>
                <a:schemeClr val="tx2"/>
              </a:solidFill>
            </a:endParaRPr>
          </a:p>
        </p:txBody>
      </p:sp>
      <p:sp>
        <p:nvSpPr>
          <p:cNvPr id="66" name="Round Same Side Corner Rectangle 8">
            <a:extLst>
              <a:ext uri="{FF2B5EF4-FFF2-40B4-BE49-F238E27FC236}">
                <a16:creationId xmlns:a16="http://schemas.microsoft.com/office/drawing/2014/main" id="{EE2BB17F-1587-47A9-8AC9-EA1B7884D063}"/>
              </a:ext>
            </a:extLst>
          </p:cNvPr>
          <p:cNvSpPr/>
          <p:nvPr/>
        </p:nvSpPr>
        <p:spPr>
          <a:xfrm>
            <a:off x="9942494" y="3434793"/>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67" name="Round Same Side Corner Rectangle 8">
            <a:extLst>
              <a:ext uri="{FF2B5EF4-FFF2-40B4-BE49-F238E27FC236}">
                <a16:creationId xmlns:a16="http://schemas.microsoft.com/office/drawing/2014/main" id="{380965A5-EED1-40DC-AB33-A644084AD153}"/>
              </a:ext>
            </a:extLst>
          </p:cNvPr>
          <p:cNvSpPr/>
          <p:nvPr/>
        </p:nvSpPr>
        <p:spPr>
          <a:xfrm>
            <a:off x="10723376" y="3434793"/>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68" name="Rectangle 67">
            <a:extLst>
              <a:ext uri="{FF2B5EF4-FFF2-40B4-BE49-F238E27FC236}">
                <a16:creationId xmlns:a16="http://schemas.microsoft.com/office/drawing/2014/main" id="{48AFD3F3-4857-4F9E-83E4-D04A30E3EEEF}"/>
              </a:ext>
            </a:extLst>
          </p:cNvPr>
          <p:cNvSpPr/>
          <p:nvPr/>
        </p:nvSpPr>
        <p:spPr>
          <a:xfrm>
            <a:off x="565873" y="2082333"/>
            <a:ext cx="1135179" cy="1145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100" dirty="0">
                <a:solidFill>
                  <a:schemeClr val="tx2"/>
                </a:solidFill>
              </a:rPr>
              <a:t>Step 1:</a:t>
            </a:r>
          </a:p>
          <a:p>
            <a:pPr algn="ctr"/>
            <a:r>
              <a:rPr lang="en-CA" sz="1100" dirty="0">
                <a:solidFill>
                  <a:schemeClr val="tx2"/>
                </a:solidFill>
              </a:rPr>
              <a:t>Understand </a:t>
            </a:r>
            <a:r>
              <a:rPr lang="en-CA" sz="1200" dirty="0">
                <a:solidFill>
                  <a:schemeClr val="tx2"/>
                </a:solidFill>
              </a:rPr>
              <a:t>requirement</a:t>
            </a:r>
          </a:p>
        </p:txBody>
      </p:sp>
      <p:sp>
        <p:nvSpPr>
          <p:cNvPr id="69" name="Rectangle 68">
            <a:extLst>
              <a:ext uri="{FF2B5EF4-FFF2-40B4-BE49-F238E27FC236}">
                <a16:creationId xmlns:a16="http://schemas.microsoft.com/office/drawing/2014/main" id="{121F58C3-0783-4360-B496-AEA0B932188A}"/>
              </a:ext>
            </a:extLst>
          </p:cNvPr>
          <p:cNvSpPr/>
          <p:nvPr/>
        </p:nvSpPr>
        <p:spPr>
          <a:xfrm>
            <a:off x="2050801" y="2082332"/>
            <a:ext cx="1135179" cy="1145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100" dirty="0">
                <a:solidFill>
                  <a:schemeClr val="tx2"/>
                </a:solidFill>
              </a:rPr>
              <a:t>Step 2:</a:t>
            </a:r>
          </a:p>
          <a:p>
            <a:pPr algn="ctr"/>
            <a:r>
              <a:rPr lang="en-CA" sz="1100" dirty="0">
                <a:solidFill>
                  <a:schemeClr val="tx2"/>
                </a:solidFill>
              </a:rPr>
              <a:t>Define common model</a:t>
            </a:r>
            <a:endParaRPr lang="en-CA" sz="1200" dirty="0">
              <a:solidFill>
                <a:schemeClr val="tx2"/>
              </a:solidFill>
            </a:endParaRPr>
          </a:p>
        </p:txBody>
      </p:sp>
      <p:sp>
        <p:nvSpPr>
          <p:cNvPr id="70" name="Round Same Side Corner Rectangle 8">
            <a:extLst>
              <a:ext uri="{FF2B5EF4-FFF2-40B4-BE49-F238E27FC236}">
                <a16:creationId xmlns:a16="http://schemas.microsoft.com/office/drawing/2014/main" id="{C50FB45E-1CD1-495E-8505-9D193B9EC5AE}"/>
              </a:ext>
            </a:extLst>
          </p:cNvPr>
          <p:cNvSpPr/>
          <p:nvPr/>
        </p:nvSpPr>
        <p:spPr>
          <a:xfrm>
            <a:off x="564736" y="1128938"/>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71" name="Round Same Side Corner Rectangle 8">
            <a:extLst>
              <a:ext uri="{FF2B5EF4-FFF2-40B4-BE49-F238E27FC236}">
                <a16:creationId xmlns:a16="http://schemas.microsoft.com/office/drawing/2014/main" id="{7CEBA7A3-9CDB-44D4-AB07-E5B36B8ACB69}"/>
              </a:ext>
            </a:extLst>
          </p:cNvPr>
          <p:cNvSpPr/>
          <p:nvPr/>
        </p:nvSpPr>
        <p:spPr>
          <a:xfrm>
            <a:off x="875835" y="1128938"/>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72" name="Round Same Side Corner Rectangle 8">
            <a:extLst>
              <a:ext uri="{FF2B5EF4-FFF2-40B4-BE49-F238E27FC236}">
                <a16:creationId xmlns:a16="http://schemas.microsoft.com/office/drawing/2014/main" id="{00950B39-3509-464D-AD73-5D42AE873732}"/>
              </a:ext>
            </a:extLst>
          </p:cNvPr>
          <p:cNvSpPr/>
          <p:nvPr/>
        </p:nvSpPr>
        <p:spPr>
          <a:xfrm>
            <a:off x="1171030" y="1130709"/>
            <a:ext cx="275572" cy="725786"/>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73" name="TextBox 72">
            <a:extLst>
              <a:ext uri="{FF2B5EF4-FFF2-40B4-BE49-F238E27FC236}">
                <a16:creationId xmlns:a16="http://schemas.microsoft.com/office/drawing/2014/main" id="{F57D0777-6E47-4CE8-BEB6-A294EFB11809}"/>
              </a:ext>
            </a:extLst>
          </p:cNvPr>
          <p:cNvSpPr txBox="1"/>
          <p:nvPr/>
        </p:nvSpPr>
        <p:spPr>
          <a:xfrm>
            <a:off x="1419950" y="1218303"/>
            <a:ext cx="4407436" cy="369332"/>
          </a:xfrm>
          <a:prstGeom prst="rect">
            <a:avLst/>
          </a:prstGeom>
          <a:noFill/>
        </p:spPr>
        <p:txBody>
          <a:bodyPr wrap="square" rtlCol="0">
            <a:spAutoFit/>
          </a:bodyPr>
          <a:lstStyle/>
          <a:p>
            <a:r>
              <a:rPr lang="en-CA" dirty="0">
                <a:solidFill>
                  <a:schemeClr val="tx2"/>
                </a:solidFill>
              </a:rPr>
              <a:t>Data Office enables, approves and facilitates</a:t>
            </a:r>
            <a:endParaRPr lang="fr-FR" dirty="0">
              <a:solidFill>
                <a:schemeClr val="tx2"/>
              </a:solidFill>
            </a:endParaRPr>
          </a:p>
        </p:txBody>
      </p:sp>
      <p:sp>
        <p:nvSpPr>
          <p:cNvPr id="74" name="Rectangle 73">
            <a:extLst>
              <a:ext uri="{FF2B5EF4-FFF2-40B4-BE49-F238E27FC236}">
                <a16:creationId xmlns:a16="http://schemas.microsoft.com/office/drawing/2014/main" id="{E48BF41D-7FD8-4C5D-91C6-AB8EA1FD4998}"/>
              </a:ext>
            </a:extLst>
          </p:cNvPr>
          <p:cNvSpPr/>
          <p:nvPr/>
        </p:nvSpPr>
        <p:spPr>
          <a:xfrm>
            <a:off x="564736" y="5849826"/>
            <a:ext cx="10434212" cy="664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solidFill>
                  <a:srgbClr val="FF0000"/>
                </a:solidFill>
                <a:latin typeface="Arial Black" panose="020B0A04020102020204" pitchFamily="34" charset="0"/>
              </a:rPr>
              <a:t>EURYKA</a:t>
            </a:r>
            <a:endParaRPr lang="en-CA" sz="2400" dirty="0">
              <a:solidFill>
                <a:srgbClr val="FF0000"/>
              </a:solidFill>
              <a:latin typeface="Arial Black" panose="020B0A04020102020204" pitchFamily="34" charset="0"/>
            </a:endParaRPr>
          </a:p>
        </p:txBody>
      </p:sp>
      <p:sp>
        <p:nvSpPr>
          <p:cNvPr id="75" name="Arrow: Down 74">
            <a:extLst>
              <a:ext uri="{FF2B5EF4-FFF2-40B4-BE49-F238E27FC236}">
                <a16:creationId xmlns:a16="http://schemas.microsoft.com/office/drawing/2014/main" id="{271FD24B-F9B0-48EA-8DCF-F70F86D76325}"/>
              </a:ext>
            </a:extLst>
          </p:cNvPr>
          <p:cNvSpPr/>
          <p:nvPr/>
        </p:nvSpPr>
        <p:spPr>
          <a:xfrm>
            <a:off x="1072175" y="5315408"/>
            <a:ext cx="203260" cy="547046"/>
          </a:xfrm>
          <a:prstGeom prst="down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Arrow: Down 75">
            <a:extLst>
              <a:ext uri="{FF2B5EF4-FFF2-40B4-BE49-F238E27FC236}">
                <a16:creationId xmlns:a16="http://schemas.microsoft.com/office/drawing/2014/main" id="{EDD2C233-0C9C-4ED8-A46D-519079FDF1AF}"/>
              </a:ext>
            </a:extLst>
          </p:cNvPr>
          <p:cNvSpPr/>
          <p:nvPr/>
        </p:nvSpPr>
        <p:spPr>
          <a:xfrm>
            <a:off x="8823658" y="5318043"/>
            <a:ext cx="203260" cy="547046"/>
          </a:xfrm>
          <a:prstGeom prst="down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Arrow: Down 76">
            <a:extLst>
              <a:ext uri="{FF2B5EF4-FFF2-40B4-BE49-F238E27FC236}">
                <a16:creationId xmlns:a16="http://schemas.microsoft.com/office/drawing/2014/main" id="{8E365D16-5107-4F60-BBC6-8898C0AA9311}"/>
              </a:ext>
            </a:extLst>
          </p:cNvPr>
          <p:cNvSpPr/>
          <p:nvPr/>
        </p:nvSpPr>
        <p:spPr>
          <a:xfrm>
            <a:off x="7160655" y="5300437"/>
            <a:ext cx="203260" cy="547046"/>
          </a:xfrm>
          <a:prstGeom prst="down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Arrow: Down 77">
            <a:extLst>
              <a:ext uri="{FF2B5EF4-FFF2-40B4-BE49-F238E27FC236}">
                <a16:creationId xmlns:a16="http://schemas.microsoft.com/office/drawing/2014/main" id="{A5B0B095-5EB2-4EF8-BFD8-EC7F22EE1668}"/>
              </a:ext>
            </a:extLst>
          </p:cNvPr>
          <p:cNvSpPr/>
          <p:nvPr/>
        </p:nvSpPr>
        <p:spPr>
          <a:xfrm>
            <a:off x="5617656" y="5294946"/>
            <a:ext cx="203260" cy="547046"/>
          </a:xfrm>
          <a:prstGeom prst="down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Arrow: Down 78">
            <a:extLst>
              <a:ext uri="{FF2B5EF4-FFF2-40B4-BE49-F238E27FC236}">
                <a16:creationId xmlns:a16="http://schemas.microsoft.com/office/drawing/2014/main" id="{AC891235-3C1E-4A16-B035-2F8BE29CB6C5}"/>
              </a:ext>
            </a:extLst>
          </p:cNvPr>
          <p:cNvSpPr/>
          <p:nvPr/>
        </p:nvSpPr>
        <p:spPr>
          <a:xfrm>
            <a:off x="4036090" y="5304756"/>
            <a:ext cx="203260" cy="547046"/>
          </a:xfrm>
          <a:prstGeom prst="down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Arrow: Down 79">
            <a:extLst>
              <a:ext uri="{FF2B5EF4-FFF2-40B4-BE49-F238E27FC236}">
                <a16:creationId xmlns:a16="http://schemas.microsoft.com/office/drawing/2014/main" id="{261E2354-108C-440D-9A9F-942651E95200}"/>
              </a:ext>
            </a:extLst>
          </p:cNvPr>
          <p:cNvSpPr/>
          <p:nvPr/>
        </p:nvSpPr>
        <p:spPr>
          <a:xfrm>
            <a:off x="2484439" y="5300437"/>
            <a:ext cx="203260" cy="547046"/>
          </a:xfrm>
          <a:prstGeom prst="down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Arrow: Down 80">
            <a:extLst>
              <a:ext uri="{FF2B5EF4-FFF2-40B4-BE49-F238E27FC236}">
                <a16:creationId xmlns:a16="http://schemas.microsoft.com/office/drawing/2014/main" id="{CC86D080-3454-4074-9544-0B1E60E57A1E}"/>
              </a:ext>
            </a:extLst>
          </p:cNvPr>
          <p:cNvSpPr/>
          <p:nvPr/>
        </p:nvSpPr>
        <p:spPr>
          <a:xfrm>
            <a:off x="10316544" y="5317752"/>
            <a:ext cx="203260" cy="547046"/>
          </a:xfrm>
          <a:prstGeom prst="down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Isosceles Triangle 81">
            <a:extLst>
              <a:ext uri="{FF2B5EF4-FFF2-40B4-BE49-F238E27FC236}">
                <a16:creationId xmlns:a16="http://schemas.microsoft.com/office/drawing/2014/main" id="{0709C203-EA14-4B01-A15E-A3A2A1F9DA47}"/>
              </a:ext>
            </a:extLst>
          </p:cNvPr>
          <p:cNvSpPr/>
          <p:nvPr/>
        </p:nvSpPr>
        <p:spPr>
          <a:xfrm rot="10800000">
            <a:off x="574269" y="3214526"/>
            <a:ext cx="1110163" cy="16147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Isosceles Triangle 82">
            <a:extLst>
              <a:ext uri="{FF2B5EF4-FFF2-40B4-BE49-F238E27FC236}">
                <a16:creationId xmlns:a16="http://schemas.microsoft.com/office/drawing/2014/main" id="{345E3BA0-EFB8-459A-922B-E80B5656FFFB}"/>
              </a:ext>
            </a:extLst>
          </p:cNvPr>
          <p:cNvSpPr/>
          <p:nvPr/>
        </p:nvSpPr>
        <p:spPr>
          <a:xfrm rot="10800000">
            <a:off x="2027240" y="3214526"/>
            <a:ext cx="1143576" cy="16147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4" name="Rectangle 83">
            <a:extLst>
              <a:ext uri="{FF2B5EF4-FFF2-40B4-BE49-F238E27FC236}">
                <a16:creationId xmlns:a16="http://schemas.microsoft.com/office/drawing/2014/main" id="{EF800373-5F77-45C6-BFE1-284143CEE29C}"/>
              </a:ext>
            </a:extLst>
          </p:cNvPr>
          <p:cNvSpPr/>
          <p:nvPr/>
        </p:nvSpPr>
        <p:spPr>
          <a:xfrm>
            <a:off x="3569467" y="2059486"/>
            <a:ext cx="1135179" cy="1145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100" dirty="0">
                <a:solidFill>
                  <a:schemeClr val="tx2"/>
                </a:solidFill>
              </a:rPr>
              <a:t>Step 3:</a:t>
            </a:r>
          </a:p>
          <a:p>
            <a:pPr algn="ctr"/>
            <a:r>
              <a:rPr lang="en-CA" sz="1100" dirty="0">
                <a:solidFill>
                  <a:schemeClr val="tx2"/>
                </a:solidFill>
              </a:rPr>
              <a:t>Create mappings</a:t>
            </a:r>
            <a:endParaRPr lang="en-CA" sz="1200" dirty="0">
              <a:solidFill>
                <a:schemeClr val="tx2"/>
              </a:solidFill>
            </a:endParaRPr>
          </a:p>
        </p:txBody>
      </p:sp>
      <p:sp>
        <p:nvSpPr>
          <p:cNvPr id="85" name="Isosceles Triangle 84">
            <a:extLst>
              <a:ext uri="{FF2B5EF4-FFF2-40B4-BE49-F238E27FC236}">
                <a16:creationId xmlns:a16="http://schemas.microsoft.com/office/drawing/2014/main" id="{FCC2C9BC-7F3F-473E-9A2E-85CB405CA033}"/>
              </a:ext>
            </a:extLst>
          </p:cNvPr>
          <p:cNvSpPr/>
          <p:nvPr/>
        </p:nvSpPr>
        <p:spPr>
          <a:xfrm rot="10800000">
            <a:off x="3558204" y="3201466"/>
            <a:ext cx="1110163" cy="16147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Rectangle 85">
            <a:extLst>
              <a:ext uri="{FF2B5EF4-FFF2-40B4-BE49-F238E27FC236}">
                <a16:creationId xmlns:a16="http://schemas.microsoft.com/office/drawing/2014/main" id="{073C771E-8E81-48EB-81F5-B555AF5EB0BF}"/>
              </a:ext>
            </a:extLst>
          </p:cNvPr>
          <p:cNvSpPr/>
          <p:nvPr/>
        </p:nvSpPr>
        <p:spPr>
          <a:xfrm>
            <a:off x="5115842" y="2056447"/>
            <a:ext cx="1135179" cy="1145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100" dirty="0">
                <a:solidFill>
                  <a:schemeClr val="tx2"/>
                </a:solidFill>
              </a:rPr>
              <a:t>Step 4:</a:t>
            </a:r>
          </a:p>
          <a:p>
            <a:pPr algn="ctr"/>
            <a:r>
              <a:rPr lang="en-CA" sz="1100" dirty="0">
                <a:solidFill>
                  <a:schemeClr val="tx2"/>
                </a:solidFill>
              </a:rPr>
              <a:t>Develop</a:t>
            </a:r>
            <a:endParaRPr lang="en-CA" sz="1200" dirty="0">
              <a:solidFill>
                <a:schemeClr val="tx2"/>
              </a:solidFill>
            </a:endParaRPr>
          </a:p>
        </p:txBody>
      </p:sp>
      <p:sp>
        <p:nvSpPr>
          <p:cNvPr id="87" name="Isosceles Triangle 86">
            <a:extLst>
              <a:ext uri="{FF2B5EF4-FFF2-40B4-BE49-F238E27FC236}">
                <a16:creationId xmlns:a16="http://schemas.microsoft.com/office/drawing/2014/main" id="{F7C4B451-6162-40B3-BACF-2460805CB148}"/>
              </a:ext>
            </a:extLst>
          </p:cNvPr>
          <p:cNvSpPr/>
          <p:nvPr/>
        </p:nvSpPr>
        <p:spPr>
          <a:xfrm rot="10800000">
            <a:off x="5140858" y="3196759"/>
            <a:ext cx="1110163" cy="16147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Rectangle 87">
            <a:extLst>
              <a:ext uri="{FF2B5EF4-FFF2-40B4-BE49-F238E27FC236}">
                <a16:creationId xmlns:a16="http://schemas.microsoft.com/office/drawing/2014/main" id="{FF132214-E701-43C1-A8C9-3CC265FADC81}"/>
              </a:ext>
            </a:extLst>
          </p:cNvPr>
          <p:cNvSpPr/>
          <p:nvPr/>
        </p:nvSpPr>
        <p:spPr>
          <a:xfrm>
            <a:off x="6694696" y="2056447"/>
            <a:ext cx="1135179" cy="1145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100" dirty="0">
                <a:solidFill>
                  <a:schemeClr val="tx2"/>
                </a:solidFill>
              </a:rPr>
              <a:t>Step 5:</a:t>
            </a:r>
          </a:p>
          <a:p>
            <a:pPr algn="ctr"/>
            <a:r>
              <a:rPr lang="en-CA" sz="1100" dirty="0">
                <a:solidFill>
                  <a:schemeClr val="tx2"/>
                </a:solidFill>
              </a:rPr>
              <a:t>Validate</a:t>
            </a:r>
            <a:endParaRPr lang="en-CA" sz="1200" dirty="0">
              <a:solidFill>
                <a:schemeClr val="tx2"/>
              </a:solidFill>
            </a:endParaRPr>
          </a:p>
        </p:txBody>
      </p:sp>
      <p:sp>
        <p:nvSpPr>
          <p:cNvPr id="89" name="Isosceles Triangle 88">
            <a:extLst>
              <a:ext uri="{FF2B5EF4-FFF2-40B4-BE49-F238E27FC236}">
                <a16:creationId xmlns:a16="http://schemas.microsoft.com/office/drawing/2014/main" id="{49470EE1-5413-4A8A-A88F-FF182977E96B}"/>
              </a:ext>
            </a:extLst>
          </p:cNvPr>
          <p:cNvSpPr/>
          <p:nvPr/>
        </p:nvSpPr>
        <p:spPr>
          <a:xfrm rot="10800000">
            <a:off x="6708449" y="3196759"/>
            <a:ext cx="1110163" cy="16147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Rectangle 89">
            <a:extLst>
              <a:ext uri="{FF2B5EF4-FFF2-40B4-BE49-F238E27FC236}">
                <a16:creationId xmlns:a16="http://schemas.microsoft.com/office/drawing/2014/main" id="{5D7DE00A-934E-4473-8BFA-344664B61550}"/>
              </a:ext>
            </a:extLst>
          </p:cNvPr>
          <p:cNvSpPr/>
          <p:nvPr/>
        </p:nvSpPr>
        <p:spPr>
          <a:xfrm>
            <a:off x="8327423" y="2065620"/>
            <a:ext cx="1135179" cy="1145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100" dirty="0">
                <a:solidFill>
                  <a:schemeClr val="tx2"/>
                </a:solidFill>
              </a:rPr>
              <a:t>Step 6:</a:t>
            </a:r>
          </a:p>
          <a:p>
            <a:pPr algn="ctr"/>
            <a:r>
              <a:rPr lang="en-CA" sz="1100" dirty="0">
                <a:solidFill>
                  <a:schemeClr val="tx2"/>
                </a:solidFill>
              </a:rPr>
              <a:t>Publish</a:t>
            </a:r>
            <a:endParaRPr lang="en-CA" sz="1200" dirty="0">
              <a:solidFill>
                <a:schemeClr val="tx2"/>
              </a:solidFill>
            </a:endParaRPr>
          </a:p>
        </p:txBody>
      </p:sp>
      <p:sp>
        <p:nvSpPr>
          <p:cNvPr id="91" name="Isosceles Triangle 90">
            <a:extLst>
              <a:ext uri="{FF2B5EF4-FFF2-40B4-BE49-F238E27FC236}">
                <a16:creationId xmlns:a16="http://schemas.microsoft.com/office/drawing/2014/main" id="{5088669F-CCDD-4143-B82B-FA847C63DDD5}"/>
              </a:ext>
            </a:extLst>
          </p:cNvPr>
          <p:cNvSpPr/>
          <p:nvPr/>
        </p:nvSpPr>
        <p:spPr>
          <a:xfrm rot="10800000">
            <a:off x="8339930" y="3204505"/>
            <a:ext cx="1110163" cy="16147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Rectangle 91">
            <a:extLst>
              <a:ext uri="{FF2B5EF4-FFF2-40B4-BE49-F238E27FC236}">
                <a16:creationId xmlns:a16="http://schemas.microsoft.com/office/drawing/2014/main" id="{C038F0DD-67A7-4557-B81C-0172288E3ABE}"/>
              </a:ext>
            </a:extLst>
          </p:cNvPr>
          <p:cNvSpPr/>
          <p:nvPr/>
        </p:nvSpPr>
        <p:spPr>
          <a:xfrm>
            <a:off x="9863769" y="2107601"/>
            <a:ext cx="1135179" cy="1145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100" dirty="0">
                <a:solidFill>
                  <a:schemeClr val="tx2"/>
                </a:solidFill>
              </a:rPr>
              <a:t>Step 7:</a:t>
            </a:r>
          </a:p>
          <a:p>
            <a:pPr algn="ctr"/>
            <a:r>
              <a:rPr lang="en-CA" sz="1100" dirty="0">
                <a:solidFill>
                  <a:schemeClr val="tx2"/>
                </a:solidFill>
              </a:rPr>
              <a:t>Accessible information about data</a:t>
            </a:r>
            <a:endParaRPr lang="en-CA" sz="1200" dirty="0">
              <a:solidFill>
                <a:schemeClr val="tx2"/>
              </a:solidFill>
            </a:endParaRPr>
          </a:p>
        </p:txBody>
      </p:sp>
      <p:sp>
        <p:nvSpPr>
          <p:cNvPr id="93" name="Isosceles Triangle 92">
            <a:extLst>
              <a:ext uri="{FF2B5EF4-FFF2-40B4-BE49-F238E27FC236}">
                <a16:creationId xmlns:a16="http://schemas.microsoft.com/office/drawing/2014/main" id="{C6D6440C-C8AD-48B0-B57E-8EB451DC3853}"/>
              </a:ext>
            </a:extLst>
          </p:cNvPr>
          <p:cNvSpPr/>
          <p:nvPr/>
        </p:nvSpPr>
        <p:spPr>
          <a:xfrm rot="10800000">
            <a:off x="9863768" y="3247664"/>
            <a:ext cx="1110163" cy="16147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object 83">
            <a:extLst>
              <a:ext uri="{FF2B5EF4-FFF2-40B4-BE49-F238E27FC236}">
                <a16:creationId xmlns:a16="http://schemas.microsoft.com/office/drawing/2014/main" id="{3922CBF3-8769-45AF-AEFA-E597B92A5DBA}"/>
              </a:ext>
            </a:extLst>
          </p:cNvPr>
          <p:cNvSpPr txBox="1">
            <a:spLocks noGrp="1"/>
          </p:cNvSpPr>
          <p:nvPr/>
        </p:nvSpPr>
        <p:spPr>
          <a:xfrm>
            <a:off x="2353188" y="402216"/>
            <a:ext cx="7808603" cy="614364"/>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lIns="0" tIns="0" rIns="0" bIns="0">
            <a:normAutofit fontScale="90000"/>
          </a:bodyPr>
          <a:lstStyle>
            <a:lvl1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1pPr>
            <a:lvl2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2pPr>
            <a:lvl3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3pPr>
            <a:lvl4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4pPr>
            <a:lvl5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5pPr>
            <a:lvl6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6pPr>
            <a:lvl7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7pPr>
            <a:lvl8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8pPr>
            <a:lvl9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9pPr>
          </a:lstStyle>
          <a:p>
            <a:pPr marL="400154" marR="3276" indent="-391963" algn="ctr" defTabSz="589788">
              <a:defRPr sz="3268"/>
            </a:pPr>
            <a:r>
              <a:rPr lang="en-CA" dirty="0">
                <a:solidFill>
                  <a:srgbClr val="002060"/>
                </a:solidFill>
                <a:latin typeface="Arial Black" panose="020B0604020202020204" pitchFamily="34" charset="0"/>
                <a:cs typeface="Arial Black" panose="020B0604020202020204" pitchFamily="34" charset="0"/>
              </a:rPr>
              <a:t>Data Driven Project Implementation</a:t>
            </a:r>
            <a:endParaRPr dirty="0">
              <a:solidFill>
                <a:srgbClr val="002060"/>
              </a:solidFill>
              <a:latin typeface="Arial Black" panose="020B0604020202020204" pitchFamily="34" charset="0"/>
              <a:cs typeface="Arial Black" panose="020B0604020202020204" pitchFamily="34" charset="0"/>
            </a:endParaRPr>
          </a:p>
        </p:txBody>
      </p:sp>
      <p:pic>
        <p:nvPicPr>
          <p:cNvPr id="52" name="pattern-plus.png" descr="pattern-plus.png">
            <a:extLst>
              <a:ext uri="{FF2B5EF4-FFF2-40B4-BE49-F238E27FC236}">
                <a16:creationId xmlns:a16="http://schemas.microsoft.com/office/drawing/2014/main" id="{97061108-CE30-4329-96CF-639893B64B7D}"/>
              </a:ext>
            </a:extLst>
          </p:cNvPr>
          <p:cNvPicPr>
            <a:picLocks noChangeAspect="1"/>
          </p:cNvPicPr>
          <p:nvPr/>
        </p:nvPicPr>
        <p:blipFill rotWithShape="1">
          <a:blip r:embed="rId2">
            <a:alphaModFix amt="9617"/>
          </a:blip>
          <a:srcRect l="9610" t="1346"/>
          <a:stretch/>
        </p:blipFill>
        <p:spPr>
          <a:xfrm>
            <a:off x="-1743" y="-27709"/>
            <a:ext cx="3848510" cy="3551969"/>
          </a:xfrm>
          <a:prstGeom prst="rect">
            <a:avLst/>
          </a:prstGeom>
          <a:ln w="12700">
            <a:miter lim="400000"/>
          </a:ln>
        </p:spPr>
      </p:pic>
    </p:spTree>
    <p:extLst>
      <p:ext uri="{BB962C8B-B14F-4D97-AF65-F5344CB8AC3E}">
        <p14:creationId xmlns:p14="http://schemas.microsoft.com/office/powerpoint/2010/main" val="263240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object 2"/>
          <p:cNvSpPr/>
          <p:nvPr/>
        </p:nvSpPr>
        <p:spPr>
          <a:xfrm>
            <a:off x="1524000" y="0"/>
            <a:ext cx="9144000" cy="6858000"/>
          </a:xfrm>
          <a:prstGeom prst="rect">
            <a:avLst/>
          </a:prstGeom>
          <a:solidFill>
            <a:srgbClr val="F36050"/>
          </a:solidFill>
          <a:ln w="12700">
            <a:miter lim="400000"/>
          </a:ln>
        </p:spPr>
        <p:txBody>
          <a:bodyPr lIns="34289" rIns="34289"/>
          <a:lstStyle/>
          <a:p>
            <a:endParaRPr sz="1086"/>
          </a:p>
        </p:txBody>
      </p:sp>
      <p:pic>
        <p:nvPicPr>
          <p:cNvPr id="116" name="pattern-section.png" descr="pattern-section.png"/>
          <p:cNvPicPr>
            <a:picLocks noChangeAspect="1"/>
          </p:cNvPicPr>
          <p:nvPr/>
        </p:nvPicPr>
        <p:blipFill rotWithShape="1">
          <a:blip r:embed="rId2"/>
          <a:srcRect t="25182" r="36989" b="16237"/>
          <a:stretch/>
        </p:blipFill>
        <p:spPr>
          <a:xfrm>
            <a:off x="3552110" y="1"/>
            <a:ext cx="7003514" cy="6858001"/>
          </a:xfrm>
          <a:prstGeom prst="rect">
            <a:avLst/>
          </a:prstGeom>
          <a:ln w="12700">
            <a:miter lim="400000"/>
          </a:ln>
        </p:spPr>
      </p:pic>
      <p:sp>
        <p:nvSpPr>
          <p:cNvPr id="117" name="Section Title"/>
          <p:cNvSpPr txBox="1">
            <a:spLocks noGrp="1"/>
          </p:cNvSpPr>
          <p:nvPr>
            <p:ph type="title"/>
          </p:nvPr>
        </p:nvSpPr>
        <p:spPr>
          <a:xfrm>
            <a:off x="2900766" y="2093446"/>
            <a:ext cx="6455670" cy="3120592"/>
          </a:xfrm>
          <a:prstGeom prst="rect">
            <a:avLst/>
          </a:prstGeom>
        </p:spPr>
        <p:txBody>
          <a:bodyPr anchor="ctr">
            <a:noAutofit/>
          </a:bodyPr>
          <a:lstStyle>
            <a:lvl1pPr marR="5080" indent="12700">
              <a:lnSpc>
                <a:spcPts val="10500"/>
              </a:lnSpc>
              <a:defRPr sz="12000" b="0">
                <a:solidFill>
                  <a:srgbClr val="F2F2F2"/>
                </a:solidFill>
                <a:latin typeface="Poppins Bold"/>
                <a:ea typeface="Poppins Bold"/>
                <a:cs typeface="Poppins Bold"/>
                <a:sym typeface="Poppins Bold"/>
              </a:defRPr>
            </a:lvl1pPr>
          </a:lstStyle>
          <a:p>
            <a:r>
              <a:rPr lang="en-CA" sz="8800" b="1" dirty="0">
                <a:latin typeface="Arial Black" panose="020B0604020202020204" pitchFamily="34" charset="0"/>
                <a:cs typeface="Arial Black" panose="020B0604020202020204" pitchFamily="34" charset="0"/>
              </a:rPr>
              <a:t>How are we different?</a:t>
            </a:r>
            <a:endParaRPr sz="8800" b="1" dirty="0">
              <a:latin typeface="Arial Black" panose="020B0604020202020204" pitchFamily="34" charset="0"/>
              <a:cs typeface="Arial Black" panose="020B0604020202020204" pitchFamily="34" charset="0"/>
            </a:endParaRPr>
          </a:p>
        </p:txBody>
      </p:sp>
      <p:pic>
        <p:nvPicPr>
          <p:cNvPr id="118" name="pattern-thankyou2.png" descr="pattern-thankyou2.png"/>
          <p:cNvPicPr>
            <a:picLocks noChangeAspect="1"/>
          </p:cNvPicPr>
          <p:nvPr/>
        </p:nvPicPr>
        <p:blipFill>
          <a:blip r:embed="rId3"/>
          <a:stretch>
            <a:fillRect/>
          </a:stretch>
        </p:blipFill>
        <p:spPr>
          <a:xfrm rot="18900000">
            <a:off x="1990105" y="805367"/>
            <a:ext cx="925171" cy="599259"/>
          </a:xfrm>
          <a:prstGeom prst="rect">
            <a:avLst/>
          </a:prstGeom>
          <a:ln w="12700">
            <a:miter lim="400000"/>
          </a:ln>
        </p:spPr>
      </p:pic>
    </p:spTree>
    <p:extLst>
      <p:ext uri="{BB962C8B-B14F-4D97-AF65-F5344CB8AC3E}">
        <p14:creationId xmlns:p14="http://schemas.microsoft.com/office/powerpoint/2010/main" val="33876739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83">
            <a:extLst>
              <a:ext uri="{FF2B5EF4-FFF2-40B4-BE49-F238E27FC236}">
                <a16:creationId xmlns:a16="http://schemas.microsoft.com/office/drawing/2014/main" id="{3CCF2290-C282-471D-AC10-DD875FDF9C60}"/>
              </a:ext>
            </a:extLst>
          </p:cNvPr>
          <p:cNvSpPr txBox="1">
            <a:spLocks noGrp="1"/>
          </p:cNvSpPr>
          <p:nvPr/>
        </p:nvSpPr>
        <p:spPr>
          <a:xfrm>
            <a:off x="2669309" y="175393"/>
            <a:ext cx="6493657" cy="887730"/>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lIns="0" tIns="0" rIns="0" bIns="0">
            <a:normAutofit fontScale="97500"/>
          </a:bodyPr>
          <a:lstStyle>
            <a:lvl1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1pPr>
            <a:lvl2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2pPr>
            <a:lvl3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3pPr>
            <a:lvl4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4pPr>
            <a:lvl5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5pPr>
            <a:lvl6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6pPr>
            <a:lvl7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7pPr>
            <a:lvl8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8pPr>
            <a:lvl9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9pPr>
          </a:lstStyle>
          <a:p>
            <a:pPr marL="400154" marR="3276" indent="-391963" algn="ctr" defTabSz="589788">
              <a:defRPr sz="3268"/>
            </a:pPr>
            <a:r>
              <a:rPr lang="en-CA" dirty="0">
                <a:solidFill>
                  <a:srgbClr val="FF0000"/>
                </a:solidFill>
                <a:latin typeface="Arial Black" panose="020B0604020202020204" pitchFamily="34" charset="0"/>
                <a:cs typeface="Arial Black" panose="020B0604020202020204" pitchFamily="34" charset="0"/>
              </a:rPr>
              <a:t>How is Euryka different?</a:t>
            </a:r>
            <a:endParaRPr dirty="0">
              <a:solidFill>
                <a:srgbClr val="FF0000"/>
              </a:solidFill>
              <a:latin typeface="Arial Black" panose="020B0604020202020204" pitchFamily="34" charset="0"/>
              <a:cs typeface="Arial Black" panose="020B0604020202020204" pitchFamily="34" charset="0"/>
            </a:endParaRPr>
          </a:p>
        </p:txBody>
      </p:sp>
      <p:graphicFrame>
        <p:nvGraphicFramePr>
          <p:cNvPr id="6" name="Diagram 5">
            <a:extLst>
              <a:ext uri="{FF2B5EF4-FFF2-40B4-BE49-F238E27FC236}">
                <a16:creationId xmlns:a16="http://schemas.microsoft.com/office/drawing/2014/main" id="{FFA72BCF-DD2E-4818-8813-349786E774F5}"/>
              </a:ext>
            </a:extLst>
          </p:cNvPr>
          <p:cNvGraphicFramePr/>
          <p:nvPr>
            <p:extLst>
              <p:ext uri="{D42A27DB-BD31-4B8C-83A1-F6EECF244321}">
                <p14:modId xmlns:p14="http://schemas.microsoft.com/office/powerpoint/2010/main" val="1876630910"/>
              </p:ext>
            </p:extLst>
          </p:nvPr>
        </p:nvGraphicFramePr>
        <p:xfrm>
          <a:off x="369455" y="719666"/>
          <a:ext cx="10880436" cy="56366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attern-plus.png" descr="pattern-plus.png">
            <a:extLst>
              <a:ext uri="{FF2B5EF4-FFF2-40B4-BE49-F238E27FC236}">
                <a16:creationId xmlns:a16="http://schemas.microsoft.com/office/drawing/2014/main" id="{B6961260-85C0-4037-8E4B-80A96C2272FB}"/>
              </a:ext>
            </a:extLst>
          </p:cNvPr>
          <p:cNvPicPr>
            <a:picLocks noChangeAspect="1"/>
          </p:cNvPicPr>
          <p:nvPr/>
        </p:nvPicPr>
        <p:blipFill rotWithShape="1">
          <a:blip r:embed="rId7">
            <a:alphaModFix amt="9617"/>
          </a:blip>
          <a:srcRect l="9610" t="1346"/>
          <a:stretch/>
        </p:blipFill>
        <p:spPr>
          <a:xfrm>
            <a:off x="8315780" y="3342977"/>
            <a:ext cx="3848510" cy="3551969"/>
          </a:xfrm>
          <a:prstGeom prst="rect">
            <a:avLst/>
          </a:prstGeom>
          <a:ln w="12700">
            <a:miter lim="400000"/>
          </a:ln>
        </p:spPr>
      </p:pic>
    </p:spTree>
    <p:extLst>
      <p:ext uri="{BB962C8B-B14F-4D97-AF65-F5344CB8AC3E}">
        <p14:creationId xmlns:p14="http://schemas.microsoft.com/office/powerpoint/2010/main" val="2089630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00DE1DEC-501B-453B-9283-B30FE3169B59}"/>
              </a:ext>
            </a:extLst>
          </p:cNvPr>
          <p:cNvSpPr/>
          <p:nvPr/>
        </p:nvSpPr>
        <p:spPr>
          <a:xfrm>
            <a:off x="5824540" y="-335"/>
            <a:ext cx="6367460" cy="68580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668" y="0"/>
                </a:lnTo>
                <a:lnTo>
                  <a:pt x="16656" y="30"/>
                </a:lnTo>
                <a:lnTo>
                  <a:pt x="16572" y="120"/>
                </a:lnTo>
                <a:lnTo>
                  <a:pt x="16488" y="210"/>
                </a:lnTo>
                <a:lnTo>
                  <a:pt x="16405" y="270"/>
                </a:lnTo>
                <a:lnTo>
                  <a:pt x="16323" y="360"/>
                </a:lnTo>
                <a:lnTo>
                  <a:pt x="16160" y="540"/>
                </a:lnTo>
                <a:lnTo>
                  <a:pt x="16080" y="630"/>
                </a:lnTo>
                <a:lnTo>
                  <a:pt x="15999" y="690"/>
                </a:lnTo>
                <a:lnTo>
                  <a:pt x="15760" y="960"/>
                </a:lnTo>
                <a:lnTo>
                  <a:pt x="15680" y="1020"/>
                </a:lnTo>
                <a:lnTo>
                  <a:pt x="15600" y="1110"/>
                </a:lnTo>
                <a:lnTo>
                  <a:pt x="15521" y="1170"/>
                </a:lnTo>
                <a:lnTo>
                  <a:pt x="15441" y="1260"/>
                </a:lnTo>
                <a:lnTo>
                  <a:pt x="15361" y="1320"/>
                </a:lnTo>
                <a:lnTo>
                  <a:pt x="15280" y="1410"/>
                </a:lnTo>
                <a:lnTo>
                  <a:pt x="15200" y="1470"/>
                </a:lnTo>
                <a:lnTo>
                  <a:pt x="15118" y="1560"/>
                </a:lnTo>
                <a:lnTo>
                  <a:pt x="14872" y="1740"/>
                </a:lnTo>
                <a:lnTo>
                  <a:pt x="14788" y="1830"/>
                </a:lnTo>
                <a:lnTo>
                  <a:pt x="14618" y="1950"/>
                </a:lnTo>
                <a:lnTo>
                  <a:pt x="14445" y="2070"/>
                </a:lnTo>
                <a:lnTo>
                  <a:pt x="14356" y="2100"/>
                </a:lnTo>
                <a:lnTo>
                  <a:pt x="14058" y="2280"/>
                </a:lnTo>
                <a:lnTo>
                  <a:pt x="13766" y="2460"/>
                </a:lnTo>
                <a:lnTo>
                  <a:pt x="13622" y="2520"/>
                </a:lnTo>
                <a:lnTo>
                  <a:pt x="13479" y="2610"/>
                </a:lnTo>
                <a:lnTo>
                  <a:pt x="13061" y="2790"/>
                </a:lnTo>
                <a:lnTo>
                  <a:pt x="12521" y="3030"/>
                </a:lnTo>
                <a:lnTo>
                  <a:pt x="12390" y="3060"/>
                </a:lnTo>
                <a:lnTo>
                  <a:pt x="12130" y="3180"/>
                </a:lnTo>
                <a:lnTo>
                  <a:pt x="11874" y="3240"/>
                </a:lnTo>
                <a:lnTo>
                  <a:pt x="11748" y="3300"/>
                </a:lnTo>
                <a:lnTo>
                  <a:pt x="11252" y="3420"/>
                </a:lnTo>
                <a:lnTo>
                  <a:pt x="11131" y="3480"/>
                </a:lnTo>
                <a:lnTo>
                  <a:pt x="10890" y="3540"/>
                </a:lnTo>
                <a:lnTo>
                  <a:pt x="10771" y="3540"/>
                </a:lnTo>
                <a:lnTo>
                  <a:pt x="10070" y="3720"/>
                </a:lnTo>
                <a:lnTo>
                  <a:pt x="9728" y="3780"/>
                </a:lnTo>
                <a:lnTo>
                  <a:pt x="9501" y="3840"/>
                </a:lnTo>
                <a:lnTo>
                  <a:pt x="9389" y="3840"/>
                </a:lnTo>
                <a:lnTo>
                  <a:pt x="8053" y="4200"/>
                </a:lnTo>
                <a:lnTo>
                  <a:pt x="7942" y="4260"/>
                </a:lnTo>
                <a:lnTo>
                  <a:pt x="7720" y="4320"/>
                </a:lnTo>
                <a:lnTo>
                  <a:pt x="7609" y="4380"/>
                </a:lnTo>
                <a:lnTo>
                  <a:pt x="7497" y="4410"/>
                </a:lnTo>
                <a:lnTo>
                  <a:pt x="7385" y="4470"/>
                </a:lnTo>
                <a:lnTo>
                  <a:pt x="7273" y="4500"/>
                </a:lnTo>
                <a:lnTo>
                  <a:pt x="7048" y="4620"/>
                </a:lnTo>
                <a:lnTo>
                  <a:pt x="6964" y="4680"/>
                </a:lnTo>
                <a:lnTo>
                  <a:pt x="6883" y="4710"/>
                </a:lnTo>
                <a:lnTo>
                  <a:pt x="6805" y="4770"/>
                </a:lnTo>
                <a:lnTo>
                  <a:pt x="6729" y="4800"/>
                </a:lnTo>
                <a:lnTo>
                  <a:pt x="6655" y="4860"/>
                </a:lnTo>
                <a:lnTo>
                  <a:pt x="6514" y="4980"/>
                </a:lnTo>
                <a:lnTo>
                  <a:pt x="6383" y="5100"/>
                </a:lnTo>
                <a:lnTo>
                  <a:pt x="6259" y="5220"/>
                </a:lnTo>
                <a:lnTo>
                  <a:pt x="6144" y="5340"/>
                </a:lnTo>
                <a:lnTo>
                  <a:pt x="6089" y="5430"/>
                </a:lnTo>
                <a:lnTo>
                  <a:pt x="6036" y="5490"/>
                </a:lnTo>
                <a:lnTo>
                  <a:pt x="5985" y="5550"/>
                </a:lnTo>
                <a:lnTo>
                  <a:pt x="5935" y="5640"/>
                </a:lnTo>
                <a:lnTo>
                  <a:pt x="5888" y="5730"/>
                </a:lnTo>
                <a:lnTo>
                  <a:pt x="5842" y="5790"/>
                </a:lnTo>
                <a:lnTo>
                  <a:pt x="5797" y="5880"/>
                </a:lnTo>
                <a:lnTo>
                  <a:pt x="5754" y="5970"/>
                </a:lnTo>
                <a:lnTo>
                  <a:pt x="5713" y="6030"/>
                </a:lnTo>
                <a:lnTo>
                  <a:pt x="5673" y="6120"/>
                </a:lnTo>
                <a:lnTo>
                  <a:pt x="5634" y="6210"/>
                </a:lnTo>
                <a:lnTo>
                  <a:pt x="5597" y="6300"/>
                </a:lnTo>
                <a:lnTo>
                  <a:pt x="5561" y="6390"/>
                </a:lnTo>
                <a:lnTo>
                  <a:pt x="5526" y="6480"/>
                </a:lnTo>
                <a:lnTo>
                  <a:pt x="5493" y="6570"/>
                </a:lnTo>
                <a:lnTo>
                  <a:pt x="5460" y="6660"/>
                </a:lnTo>
                <a:lnTo>
                  <a:pt x="5429" y="6750"/>
                </a:lnTo>
                <a:lnTo>
                  <a:pt x="5399" y="6840"/>
                </a:lnTo>
                <a:lnTo>
                  <a:pt x="5369" y="6930"/>
                </a:lnTo>
                <a:lnTo>
                  <a:pt x="5341" y="7050"/>
                </a:lnTo>
                <a:lnTo>
                  <a:pt x="5314" y="7140"/>
                </a:lnTo>
                <a:lnTo>
                  <a:pt x="5287" y="7230"/>
                </a:lnTo>
                <a:lnTo>
                  <a:pt x="5261" y="7350"/>
                </a:lnTo>
                <a:lnTo>
                  <a:pt x="5236" y="7440"/>
                </a:lnTo>
                <a:lnTo>
                  <a:pt x="5212" y="7530"/>
                </a:lnTo>
                <a:lnTo>
                  <a:pt x="5188" y="7650"/>
                </a:lnTo>
                <a:lnTo>
                  <a:pt x="5165" y="7740"/>
                </a:lnTo>
                <a:lnTo>
                  <a:pt x="5142" y="7860"/>
                </a:lnTo>
                <a:lnTo>
                  <a:pt x="5120" y="7950"/>
                </a:lnTo>
                <a:lnTo>
                  <a:pt x="5098" y="8070"/>
                </a:lnTo>
                <a:lnTo>
                  <a:pt x="5077" y="8190"/>
                </a:lnTo>
                <a:lnTo>
                  <a:pt x="5056" y="8280"/>
                </a:lnTo>
                <a:lnTo>
                  <a:pt x="5035" y="8400"/>
                </a:lnTo>
                <a:lnTo>
                  <a:pt x="5014" y="8490"/>
                </a:lnTo>
                <a:lnTo>
                  <a:pt x="4994" y="8610"/>
                </a:lnTo>
                <a:lnTo>
                  <a:pt x="4974" y="8730"/>
                </a:lnTo>
                <a:lnTo>
                  <a:pt x="4954" y="8820"/>
                </a:lnTo>
                <a:lnTo>
                  <a:pt x="4873" y="9270"/>
                </a:lnTo>
                <a:lnTo>
                  <a:pt x="4852" y="9390"/>
                </a:lnTo>
                <a:lnTo>
                  <a:pt x="4832" y="9510"/>
                </a:lnTo>
                <a:lnTo>
                  <a:pt x="4810" y="9630"/>
                </a:lnTo>
                <a:lnTo>
                  <a:pt x="4789" y="9750"/>
                </a:lnTo>
                <a:lnTo>
                  <a:pt x="4767" y="9840"/>
                </a:lnTo>
                <a:lnTo>
                  <a:pt x="4745" y="9960"/>
                </a:lnTo>
                <a:lnTo>
                  <a:pt x="4723" y="10080"/>
                </a:lnTo>
                <a:lnTo>
                  <a:pt x="4699" y="10200"/>
                </a:lnTo>
                <a:lnTo>
                  <a:pt x="4676" y="10320"/>
                </a:lnTo>
                <a:lnTo>
                  <a:pt x="4651" y="10440"/>
                </a:lnTo>
                <a:lnTo>
                  <a:pt x="4626" y="10530"/>
                </a:lnTo>
                <a:lnTo>
                  <a:pt x="4601" y="10650"/>
                </a:lnTo>
                <a:lnTo>
                  <a:pt x="4574" y="10770"/>
                </a:lnTo>
                <a:lnTo>
                  <a:pt x="4547" y="10890"/>
                </a:lnTo>
                <a:lnTo>
                  <a:pt x="4518" y="11010"/>
                </a:lnTo>
                <a:lnTo>
                  <a:pt x="4489" y="11130"/>
                </a:lnTo>
                <a:lnTo>
                  <a:pt x="4459" y="11220"/>
                </a:lnTo>
                <a:lnTo>
                  <a:pt x="4428" y="11340"/>
                </a:lnTo>
                <a:lnTo>
                  <a:pt x="4395" y="11460"/>
                </a:lnTo>
                <a:lnTo>
                  <a:pt x="4362" y="11580"/>
                </a:lnTo>
                <a:lnTo>
                  <a:pt x="4327" y="11700"/>
                </a:lnTo>
                <a:lnTo>
                  <a:pt x="4291" y="11790"/>
                </a:lnTo>
                <a:lnTo>
                  <a:pt x="4254" y="11910"/>
                </a:lnTo>
                <a:lnTo>
                  <a:pt x="4216" y="12030"/>
                </a:lnTo>
                <a:lnTo>
                  <a:pt x="4176" y="12150"/>
                </a:lnTo>
                <a:lnTo>
                  <a:pt x="4135" y="12240"/>
                </a:lnTo>
                <a:lnTo>
                  <a:pt x="4092" y="12360"/>
                </a:lnTo>
                <a:lnTo>
                  <a:pt x="4047" y="12480"/>
                </a:lnTo>
                <a:lnTo>
                  <a:pt x="4001" y="12570"/>
                </a:lnTo>
                <a:lnTo>
                  <a:pt x="3954" y="12690"/>
                </a:lnTo>
                <a:lnTo>
                  <a:pt x="3905" y="12810"/>
                </a:lnTo>
                <a:lnTo>
                  <a:pt x="3854" y="12900"/>
                </a:lnTo>
                <a:lnTo>
                  <a:pt x="3801" y="13020"/>
                </a:lnTo>
                <a:lnTo>
                  <a:pt x="3746" y="13110"/>
                </a:lnTo>
                <a:lnTo>
                  <a:pt x="3690" y="13230"/>
                </a:lnTo>
                <a:lnTo>
                  <a:pt x="3631" y="13320"/>
                </a:lnTo>
                <a:lnTo>
                  <a:pt x="3571" y="13440"/>
                </a:lnTo>
                <a:lnTo>
                  <a:pt x="3508" y="13530"/>
                </a:lnTo>
                <a:lnTo>
                  <a:pt x="3443" y="13620"/>
                </a:lnTo>
                <a:lnTo>
                  <a:pt x="3377" y="13740"/>
                </a:lnTo>
                <a:lnTo>
                  <a:pt x="3308" y="13830"/>
                </a:lnTo>
                <a:lnTo>
                  <a:pt x="3236" y="13920"/>
                </a:lnTo>
                <a:lnTo>
                  <a:pt x="3163" y="14010"/>
                </a:lnTo>
                <a:lnTo>
                  <a:pt x="3087" y="14130"/>
                </a:lnTo>
                <a:lnTo>
                  <a:pt x="3009" y="14220"/>
                </a:lnTo>
                <a:lnTo>
                  <a:pt x="2928" y="14310"/>
                </a:lnTo>
                <a:lnTo>
                  <a:pt x="2845" y="14400"/>
                </a:lnTo>
                <a:lnTo>
                  <a:pt x="2775" y="14490"/>
                </a:lnTo>
                <a:lnTo>
                  <a:pt x="2706" y="14550"/>
                </a:lnTo>
                <a:lnTo>
                  <a:pt x="2568" y="14730"/>
                </a:lnTo>
                <a:lnTo>
                  <a:pt x="2500" y="14790"/>
                </a:lnTo>
                <a:lnTo>
                  <a:pt x="2432" y="14880"/>
                </a:lnTo>
                <a:lnTo>
                  <a:pt x="2297" y="15060"/>
                </a:lnTo>
                <a:lnTo>
                  <a:pt x="2230" y="15150"/>
                </a:lnTo>
                <a:lnTo>
                  <a:pt x="2164" y="15270"/>
                </a:lnTo>
                <a:lnTo>
                  <a:pt x="2098" y="15360"/>
                </a:lnTo>
                <a:lnTo>
                  <a:pt x="2033" y="15450"/>
                </a:lnTo>
                <a:lnTo>
                  <a:pt x="1968" y="15540"/>
                </a:lnTo>
                <a:lnTo>
                  <a:pt x="1904" y="15660"/>
                </a:lnTo>
                <a:lnTo>
                  <a:pt x="1840" y="15750"/>
                </a:lnTo>
                <a:lnTo>
                  <a:pt x="1777" y="15870"/>
                </a:lnTo>
                <a:lnTo>
                  <a:pt x="1715" y="15960"/>
                </a:lnTo>
                <a:lnTo>
                  <a:pt x="1653" y="16080"/>
                </a:lnTo>
                <a:lnTo>
                  <a:pt x="1592" y="16170"/>
                </a:lnTo>
                <a:lnTo>
                  <a:pt x="1532" y="16290"/>
                </a:lnTo>
                <a:lnTo>
                  <a:pt x="1472" y="16410"/>
                </a:lnTo>
                <a:lnTo>
                  <a:pt x="1414" y="16500"/>
                </a:lnTo>
                <a:lnTo>
                  <a:pt x="1356" y="16620"/>
                </a:lnTo>
                <a:lnTo>
                  <a:pt x="1299" y="16740"/>
                </a:lnTo>
                <a:lnTo>
                  <a:pt x="1242" y="16860"/>
                </a:lnTo>
                <a:lnTo>
                  <a:pt x="1187" y="16950"/>
                </a:lnTo>
                <a:lnTo>
                  <a:pt x="1133" y="17070"/>
                </a:lnTo>
                <a:lnTo>
                  <a:pt x="1079" y="17190"/>
                </a:lnTo>
                <a:lnTo>
                  <a:pt x="1027" y="17310"/>
                </a:lnTo>
                <a:lnTo>
                  <a:pt x="975" y="17430"/>
                </a:lnTo>
                <a:lnTo>
                  <a:pt x="925" y="17550"/>
                </a:lnTo>
                <a:lnTo>
                  <a:pt x="875" y="17670"/>
                </a:lnTo>
                <a:lnTo>
                  <a:pt x="827" y="17790"/>
                </a:lnTo>
                <a:lnTo>
                  <a:pt x="779" y="17910"/>
                </a:lnTo>
                <a:lnTo>
                  <a:pt x="733" y="18030"/>
                </a:lnTo>
                <a:lnTo>
                  <a:pt x="688" y="18150"/>
                </a:lnTo>
                <a:lnTo>
                  <a:pt x="644" y="18270"/>
                </a:lnTo>
                <a:lnTo>
                  <a:pt x="601" y="18390"/>
                </a:lnTo>
                <a:lnTo>
                  <a:pt x="560" y="18510"/>
                </a:lnTo>
                <a:lnTo>
                  <a:pt x="520" y="18630"/>
                </a:lnTo>
                <a:lnTo>
                  <a:pt x="481" y="18750"/>
                </a:lnTo>
                <a:lnTo>
                  <a:pt x="443" y="18900"/>
                </a:lnTo>
                <a:lnTo>
                  <a:pt x="407" y="19020"/>
                </a:lnTo>
                <a:lnTo>
                  <a:pt x="372" y="19140"/>
                </a:lnTo>
                <a:lnTo>
                  <a:pt x="339" y="19260"/>
                </a:lnTo>
                <a:lnTo>
                  <a:pt x="306" y="19380"/>
                </a:lnTo>
                <a:lnTo>
                  <a:pt x="276" y="19500"/>
                </a:lnTo>
                <a:lnTo>
                  <a:pt x="247" y="19620"/>
                </a:lnTo>
                <a:lnTo>
                  <a:pt x="219" y="19740"/>
                </a:lnTo>
                <a:lnTo>
                  <a:pt x="193" y="19860"/>
                </a:lnTo>
                <a:lnTo>
                  <a:pt x="168" y="19980"/>
                </a:lnTo>
                <a:lnTo>
                  <a:pt x="145" y="20100"/>
                </a:lnTo>
                <a:lnTo>
                  <a:pt x="123" y="20220"/>
                </a:lnTo>
                <a:lnTo>
                  <a:pt x="104" y="20340"/>
                </a:lnTo>
                <a:lnTo>
                  <a:pt x="85" y="20460"/>
                </a:lnTo>
                <a:lnTo>
                  <a:pt x="69" y="20580"/>
                </a:lnTo>
                <a:lnTo>
                  <a:pt x="54" y="20700"/>
                </a:lnTo>
                <a:lnTo>
                  <a:pt x="41" y="20820"/>
                </a:lnTo>
                <a:lnTo>
                  <a:pt x="30" y="20910"/>
                </a:lnTo>
                <a:lnTo>
                  <a:pt x="20" y="21030"/>
                </a:lnTo>
                <a:lnTo>
                  <a:pt x="12" y="21150"/>
                </a:lnTo>
                <a:lnTo>
                  <a:pt x="6" y="21270"/>
                </a:lnTo>
                <a:lnTo>
                  <a:pt x="2" y="21360"/>
                </a:lnTo>
                <a:lnTo>
                  <a:pt x="0" y="21480"/>
                </a:lnTo>
                <a:lnTo>
                  <a:pt x="0" y="21600"/>
                </a:lnTo>
                <a:lnTo>
                  <a:pt x="21600" y="21600"/>
                </a:lnTo>
                <a:lnTo>
                  <a:pt x="21600" y="0"/>
                </a:lnTo>
                <a:close/>
              </a:path>
            </a:pathLst>
          </a:custGeom>
          <a:solidFill>
            <a:srgbClr val="5C2CCE"/>
          </a:solidFill>
          <a:ln w="12700">
            <a:miter lim="400000"/>
          </a:ln>
        </p:spPr>
        <p:txBody>
          <a:bodyPr lIns="34289" rIns="34289"/>
          <a:lstStyle/>
          <a:p>
            <a:endParaRPr sz="1086"/>
          </a:p>
        </p:txBody>
      </p:sp>
      <p:sp>
        <p:nvSpPr>
          <p:cNvPr id="9" name="object 83">
            <a:extLst>
              <a:ext uri="{FF2B5EF4-FFF2-40B4-BE49-F238E27FC236}">
                <a16:creationId xmlns:a16="http://schemas.microsoft.com/office/drawing/2014/main" id="{3CCF2290-C282-471D-AC10-DD875FDF9C60}"/>
              </a:ext>
            </a:extLst>
          </p:cNvPr>
          <p:cNvSpPr txBox="1">
            <a:spLocks noGrp="1"/>
          </p:cNvSpPr>
          <p:nvPr/>
        </p:nvSpPr>
        <p:spPr>
          <a:xfrm>
            <a:off x="2660073" y="376554"/>
            <a:ext cx="6493657" cy="887730"/>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lIns="0" tIns="0" rIns="0" bIns="0">
            <a:normAutofit fontScale="97500"/>
          </a:bodyPr>
          <a:lstStyle>
            <a:lvl1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1pPr>
            <a:lvl2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2pPr>
            <a:lvl3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3pPr>
            <a:lvl4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4pPr>
            <a:lvl5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5pPr>
            <a:lvl6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6pPr>
            <a:lvl7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7pPr>
            <a:lvl8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8pPr>
            <a:lvl9pPr marL="0" marR="0" indent="0" algn="l" defTabSz="685800" rtl="0" latinLnBrk="0">
              <a:lnSpc>
                <a:spcPct val="100000"/>
              </a:lnSpc>
              <a:spcBef>
                <a:spcPts val="0"/>
              </a:spcBef>
              <a:spcAft>
                <a:spcPts val="0"/>
              </a:spcAft>
              <a:buClrTx/>
              <a:buSzTx/>
              <a:buFontTx/>
              <a:buNone/>
              <a:tabLst/>
              <a:defRPr sz="2850" b="1" i="0" u="none" strike="noStrike" cap="none" spc="0" baseline="0">
                <a:ln>
                  <a:noFill/>
                </a:ln>
                <a:solidFill>
                  <a:srgbClr val="001B2F"/>
                </a:solidFill>
                <a:uFillTx/>
                <a:latin typeface="Poppins-ExtraBold"/>
                <a:ea typeface="Poppins-ExtraBold"/>
                <a:cs typeface="Poppins-ExtraBold"/>
                <a:sym typeface="Poppins-ExtraBold"/>
              </a:defRPr>
            </a:lvl9pPr>
          </a:lstStyle>
          <a:p>
            <a:pPr marL="400154" marR="3276" indent="-391963" algn="ctr" defTabSz="589788">
              <a:defRPr sz="3268"/>
            </a:pPr>
            <a:r>
              <a:rPr lang="en-CA" dirty="0">
                <a:solidFill>
                  <a:srgbClr val="002060"/>
                </a:solidFill>
                <a:latin typeface="Arial Black" panose="020B0604020202020204" pitchFamily="34" charset="0"/>
                <a:cs typeface="Arial Black" panose="020B0604020202020204" pitchFamily="34" charset="0"/>
              </a:rPr>
              <a:t>Our Approach</a:t>
            </a:r>
            <a:endParaRPr dirty="0">
              <a:solidFill>
                <a:srgbClr val="002060"/>
              </a:solidFill>
              <a:latin typeface="Arial Black" panose="020B0604020202020204" pitchFamily="34" charset="0"/>
              <a:cs typeface="Arial Black" panose="020B0604020202020204" pitchFamily="34" charset="0"/>
            </a:endParaRPr>
          </a:p>
        </p:txBody>
      </p:sp>
      <p:sp>
        <p:nvSpPr>
          <p:cNvPr id="3" name="Content Placeholder 2">
            <a:extLst>
              <a:ext uri="{FF2B5EF4-FFF2-40B4-BE49-F238E27FC236}">
                <a16:creationId xmlns:a16="http://schemas.microsoft.com/office/drawing/2014/main" id="{2F8C0B32-B3D1-405D-814E-6A31FE811EB7}"/>
              </a:ext>
            </a:extLst>
          </p:cNvPr>
          <p:cNvSpPr>
            <a:spLocks noGrp="1"/>
          </p:cNvSpPr>
          <p:nvPr>
            <p:ph idx="1"/>
          </p:nvPr>
        </p:nvSpPr>
        <p:spPr>
          <a:xfrm>
            <a:off x="868218" y="1278566"/>
            <a:ext cx="10575637" cy="4300198"/>
          </a:xfrm>
          <a:solidFill>
            <a:schemeClr val="bg1"/>
          </a:solidFill>
          <a:ln>
            <a:solidFill>
              <a:srgbClr val="FF0000"/>
            </a:solidFill>
          </a:ln>
        </p:spPr>
        <p:txBody>
          <a:bodyPr>
            <a:normAutofit/>
          </a:bodyPr>
          <a:lstStyle/>
          <a:p>
            <a:pPr marL="914400" lvl="1" indent="-457200">
              <a:lnSpc>
                <a:spcPct val="130000"/>
              </a:lnSpc>
              <a:buClr>
                <a:srgbClr val="FF0000"/>
              </a:buClr>
              <a:buSzPct val="100000"/>
              <a:buFont typeface="+mj-lt"/>
              <a:buAutoNum type="arabicParenR"/>
            </a:pPr>
            <a:r>
              <a:rPr lang="en-US" sz="1900" dirty="0"/>
              <a:t>1 or 2 month </a:t>
            </a:r>
            <a:r>
              <a:rPr lang="en-US" sz="1900" b="1" dirty="0">
                <a:solidFill>
                  <a:srgbClr val="FF0000"/>
                </a:solidFill>
              </a:rPr>
              <a:t>free trial</a:t>
            </a:r>
          </a:p>
          <a:p>
            <a:pPr marL="914400" lvl="1" indent="-457200">
              <a:lnSpc>
                <a:spcPct val="130000"/>
              </a:lnSpc>
              <a:buClr>
                <a:srgbClr val="FF0000"/>
              </a:buClr>
              <a:buSzPct val="100000"/>
              <a:buFont typeface="+mj-lt"/>
              <a:buAutoNum type="arabicParenR"/>
            </a:pPr>
            <a:r>
              <a:rPr lang="en-US" sz="1900" dirty="0"/>
              <a:t>One hour </a:t>
            </a:r>
            <a:r>
              <a:rPr lang="en-US" sz="1900" b="1" dirty="0">
                <a:solidFill>
                  <a:srgbClr val="FF0000"/>
                </a:solidFill>
              </a:rPr>
              <a:t>training</a:t>
            </a:r>
            <a:r>
              <a:rPr lang="en-US" sz="1900" dirty="0"/>
              <a:t> to get started</a:t>
            </a:r>
          </a:p>
          <a:p>
            <a:pPr marL="914400" lvl="1" indent="-457200">
              <a:lnSpc>
                <a:spcPct val="130000"/>
              </a:lnSpc>
              <a:buClr>
                <a:srgbClr val="FF0000"/>
              </a:buClr>
              <a:buSzPct val="100000"/>
              <a:buFont typeface="+mj-lt"/>
              <a:buAutoNum type="arabicParenR"/>
            </a:pPr>
            <a:r>
              <a:rPr lang="en-US" sz="1900" dirty="0"/>
              <a:t>Use the tool and </a:t>
            </a:r>
            <a:r>
              <a:rPr lang="en-US" sz="1900" b="1" dirty="0">
                <a:solidFill>
                  <a:srgbClr val="FF0000"/>
                </a:solidFill>
              </a:rPr>
              <a:t>identify gaps </a:t>
            </a:r>
          </a:p>
          <a:p>
            <a:pPr marL="914400" lvl="1" indent="-457200">
              <a:lnSpc>
                <a:spcPct val="130000"/>
              </a:lnSpc>
              <a:buClr>
                <a:srgbClr val="FF0000"/>
              </a:buClr>
              <a:buSzPct val="100000"/>
              <a:buFont typeface="+mj-lt"/>
              <a:buAutoNum type="arabicParenR"/>
            </a:pPr>
            <a:r>
              <a:rPr lang="en-US" sz="1900" b="1" dirty="0">
                <a:solidFill>
                  <a:srgbClr val="FF0000"/>
                </a:solidFill>
              </a:rPr>
              <a:t>Prioritize </a:t>
            </a:r>
            <a:r>
              <a:rPr lang="en-US" sz="1900" dirty="0"/>
              <a:t>resolution to the identified gaps.  Some features may be absorbed in the licensing cost while others may incur one time charge.  Any features that fall outside the metadata realm won’t be adopted.</a:t>
            </a:r>
          </a:p>
          <a:p>
            <a:pPr marL="914400" lvl="1" indent="-457200">
              <a:lnSpc>
                <a:spcPct val="130000"/>
              </a:lnSpc>
              <a:buClr>
                <a:srgbClr val="FF0000"/>
              </a:buClr>
              <a:buSzPct val="100000"/>
              <a:buFont typeface="+mj-lt"/>
              <a:buAutoNum type="arabicParenR"/>
            </a:pPr>
            <a:r>
              <a:rPr lang="en-US" sz="1900" dirty="0"/>
              <a:t>Agreed upon </a:t>
            </a:r>
            <a:r>
              <a:rPr lang="en-US" sz="1900" b="1" dirty="0">
                <a:solidFill>
                  <a:srgbClr val="FF0000"/>
                </a:solidFill>
              </a:rPr>
              <a:t>new features</a:t>
            </a:r>
            <a:r>
              <a:rPr lang="en-US" sz="1900" dirty="0"/>
              <a:t> will be scheduled and delivered in agile fashion after license is finalized.</a:t>
            </a:r>
          </a:p>
          <a:p>
            <a:pPr marL="914400" lvl="1" indent="-457200">
              <a:lnSpc>
                <a:spcPct val="130000"/>
              </a:lnSpc>
              <a:buClr>
                <a:srgbClr val="FF0000"/>
              </a:buClr>
              <a:buSzPct val="100000"/>
              <a:buFont typeface="+mj-lt"/>
              <a:buAutoNum type="arabicParenR"/>
            </a:pPr>
            <a:r>
              <a:rPr lang="en-US" sz="1900" dirty="0"/>
              <a:t>New features will be made available as we evolve </a:t>
            </a:r>
            <a:r>
              <a:rPr lang="en-US" sz="1900" dirty="0" err="1"/>
              <a:t>Euryka</a:t>
            </a:r>
            <a:r>
              <a:rPr lang="en-US" sz="1900" dirty="0"/>
              <a:t> throughout the life of the license</a:t>
            </a:r>
            <a:r>
              <a:rPr lang="en-CA" sz="1900" dirty="0"/>
              <a:t> </a:t>
            </a:r>
          </a:p>
          <a:p>
            <a:pPr marL="914400" lvl="1" indent="-457200">
              <a:lnSpc>
                <a:spcPct val="130000"/>
              </a:lnSpc>
              <a:buClr>
                <a:srgbClr val="FF0000"/>
              </a:buClr>
              <a:buSzPct val="100000"/>
              <a:buFont typeface="+mj-lt"/>
              <a:buAutoNum type="arabicParenR"/>
            </a:pPr>
            <a:r>
              <a:rPr lang="en-CA" sz="1900" b="1" dirty="0">
                <a:solidFill>
                  <a:srgbClr val="FF0000"/>
                </a:solidFill>
              </a:rPr>
              <a:t>Support </a:t>
            </a:r>
            <a:r>
              <a:rPr lang="en-CA" sz="1900" dirty="0"/>
              <a:t>is always an email away!</a:t>
            </a:r>
          </a:p>
          <a:p>
            <a:pPr marL="914400" lvl="1" indent="-457200">
              <a:lnSpc>
                <a:spcPct val="130000"/>
              </a:lnSpc>
              <a:buClr>
                <a:srgbClr val="FF0000"/>
              </a:buClr>
              <a:buSzPct val="100000"/>
              <a:buFont typeface="+mj-lt"/>
              <a:buAutoNum type="arabicParenR"/>
            </a:pPr>
            <a:endParaRPr lang="en-CA" sz="1900" dirty="0"/>
          </a:p>
          <a:p>
            <a:pPr lvl="0">
              <a:lnSpc>
                <a:spcPct val="110000"/>
              </a:lnSpc>
              <a:buClr>
                <a:srgbClr val="FF0000"/>
              </a:buClr>
              <a:buSzPts val="1300"/>
              <a:buFont typeface="Wingdings" panose="05000000000000000000" pitchFamily="2" charset="2"/>
              <a:buChar char="§"/>
            </a:pPr>
            <a:endParaRPr lang="en-US" sz="2200" dirty="0"/>
          </a:p>
        </p:txBody>
      </p:sp>
    </p:spTree>
    <p:extLst>
      <p:ext uri="{BB962C8B-B14F-4D97-AF65-F5344CB8AC3E}">
        <p14:creationId xmlns:p14="http://schemas.microsoft.com/office/powerpoint/2010/main" val="1021279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object 2"/>
          <p:cNvSpPr/>
          <p:nvPr/>
        </p:nvSpPr>
        <p:spPr>
          <a:xfrm>
            <a:off x="1524001" y="0"/>
            <a:ext cx="9143999" cy="6858000"/>
          </a:xfrm>
          <a:prstGeom prst="rect">
            <a:avLst/>
          </a:prstGeom>
          <a:solidFill>
            <a:srgbClr val="F36050"/>
          </a:solidFill>
          <a:ln w="12700">
            <a:miter lim="400000"/>
          </a:ln>
        </p:spPr>
        <p:txBody>
          <a:bodyPr lIns="34289" rIns="34289"/>
          <a:lstStyle/>
          <a:p>
            <a:endParaRPr sz="1086"/>
          </a:p>
        </p:txBody>
      </p:sp>
      <p:pic>
        <p:nvPicPr>
          <p:cNvPr id="960" name="pattern-thankyou.png" descr="pattern-thankyou.png"/>
          <p:cNvPicPr>
            <a:picLocks noChangeAspect="1"/>
          </p:cNvPicPr>
          <p:nvPr/>
        </p:nvPicPr>
        <p:blipFill rotWithShape="1">
          <a:blip r:embed="rId2">
            <a:alphaModFix amt="30000"/>
          </a:blip>
          <a:srcRect l="38786" t="18229" b="23513"/>
          <a:stretch/>
        </p:blipFill>
        <p:spPr>
          <a:xfrm>
            <a:off x="1524000" y="-3515"/>
            <a:ext cx="7457704" cy="6861515"/>
          </a:xfrm>
          <a:prstGeom prst="rect">
            <a:avLst/>
          </a:prstGeom>
          <a:ln w="12700">
            <a:miter lim="400000"/>
          </a:ln>
        </p:spPr>
      </p:pic>
      <p:sp>
        <p:nvSpPr>
          <p:cNvPr id="959" name="Thank You!"/>
          <p:cNvSpPr txBox="1">
            <a:spLocks noGrp="1"/>
          </p:cNvSpPr>
          <p:nvPr>
            <p:ph type="title"/>
          </p:nvPr>
        </p:nvSpPr>
        <p:spPr>
          <a:xfrm>
            <a:off x="3297383" y="2075599"/>
            <a:ext cx="5541818" cy="3120592"/>
          </a:xfrm>
          <a:prstGeom prst="rect">
            <a:avLst/>
          </a:prstGeom>
        </p:spPr>
        <p:txBody>
          <a:bodyPr anchor="ctr">
            <a:noAutofit/>
          </a:bodyPr>
          <a:lstStyle>
            <a:lvl1pPr marR="5080" indent="12700" algn="ctr">
              <a:lnSpc>
                <a:spcPts val="11400"/>
              </a:lnSpc>
              <a:defRPr sz="13000" b="0">
                <a:solidFill>
                  <a:srgbClr val="F2F2F2"/>
                </a:solidFill>
                <a:latin typeface="Poppins Bold"/>
                <a:ea typeface="Poppins Bold"/>
                <a:cs typeface="Poppins Bold"/>
                <a:sym typeface="Poppins Bold"/>
              </a:defRPr>
            </a:lvl1pPr>
          </a:lstStyle>
          <a:p>
            <a:r>
              <a:rPr sz="12000" b="1" dirty="0">
                <a:latin typeface="Arial Black" panose="020B0604020202020204" pitchFamily="34" charset="0"/>
                <a:cs typeface="Arial Black" panose="020B0604020202020204" pitchFamily="34" charset="0"/>
              </a:rPr>
              <a:t>Thank You!</a:t>
            </a:r>
          </a:p>
        </p:txBody>
      </p:sp>
      <p:pic>
        <p:nvPicPr>
          <p:cNvPr id="961" name="pattern-thankyou2.png" descr="pattern-thankyou2.png"/>
          <p:cNvPicPr>
            <a:picLocks noChangeAspect="1"/>
          </p:cNvPicPr>
          <p:nvPr/>
        </p:nvPicPr>
        <p:blipFill>
          <a:blip r:embed="rId3"/>
          <a:stretch>
            <a:fillRect/>
          </a:stretch>
        </p:blipFill>
        <p:spPr>
          <a:xfrm>
            <a:off x="7374576" y="1130459"/>
            <a:ext cx="2224645" cy="1440964"/>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DDAA-87C6-4F28-ABBE-883EC0994A66}"/>
              </a:ext>
            </a:extLst>
          </p:cNvPr>
          <p:cNvSpPr>
            <a:spLocks noGrp="1"/>
          </p:cNvSpPr>
          <p:nvPr>
            <p:ph type="title"/>
          </p:nvPr>
        </p:nvSpPr>
        <p:spPr>
          <a:xfrm>
            <a:off x="3636393" y="299352"/>
            <a:ext cx="7303530" cy="488609"/>
          </a:xfrm>
        </p:spPr>
        <p:txBody>
          <a:bodyPr>
            <a:noAutofit/>
          </a:bodyPr>
          <a:lstStyle/>
          <a:p>
            <a:r>
              <a:rPr lang="en-US" sz="2900" b="1" dirty="0">
                <a:solidFill>
                  <a:srgbClr val="002060"/>
                </a:solidFill>
                <a:latin typeface="Arial Black" panose="020B0A04020102020204" pitchFamily="34" charset="0"/>
              </a:rPr>
              <a:t>Case Study 2 – Small Pension Fund</a:t>
            </a:r>
            <a:endParaRPr lang="en-CA" sz="2900" b="1" dirty="0">
              <a:solidFill>
                <a:srgbClr val="002060"/>
              </a:solidFill>
              <a:latin typeface="Arial Black" panose="020B0A04020102020204" pitchFamily="34" charset="0"/>
            </a:endParaRPr>
          </a:p>
        </p:txBody>
      </p:sp>
      <p:sp>
        <p:nvSpPr>
          <p:cNvPr id="6" name="Slide Number Placeholder 5">
            <a:extLst>
              <a:ext uri="{FF2B5EF4-FFF2-40B4-BE49-F238E27FC236}">
                <a16:creationId xmlns:a16="http://schemas.microsoft.com/office/drawing/2014/main" id="{68D90F19-C498-431D-ADE6-8F84A6146C22}"/>
              </a:ext>
            </a:extLst>
          </p:cNvPr>
          <p:cNvSpPr>
            <a:spLocks noGrp="1"/>
          </p:cNvSpPr>
          <p:nvPr>
            <p:ph type="sldNum" sz="quarter" idx="12"/>
          </p:nvPr>
        </p:nvSpPr>
        <p:spPr>
          <a:xfrm>
            <a:off x="10939923" y="5876412"/>
            <a:ext cx="1151315" cy="906885"/>
          </a:xfrm>
        </p:spPr>
        <p:txBody>
          <a:bodyPr/>
          <a:lstStyle/>
          <a:p>
            <a:fld id="{567FC4B8-C254-45AC-972F-201CE24757F0}" type="slidenum">
              <a:rPr lang="en-CA" sz="1400" smtClean="0">
                <a:solidFill>
                  <a:schemeClr val="tx1">
                    <a:alpha val="25000"/>
                  </a:schemeClr>
                </a:solidFill>
                <a:latin typeface="+mn-lt"/>
              </a:rPr>
              <a:t>16</a:t>
            </a:fld>
            <a:endParaRPr lang="en-CA" sz="1400" dirty="0">
              <a:solidFill>
                <a:schemeClr val="tx1">
                  <a:alpha val="25000"/>
                </a:schemeClr>
              </a:solidFill>
              <a:latin typeface="+mn-lt"/>
            </a:endParaRPr>
          </a:p>
        </p:txBody>
      </p:sp>
      <p:sp>
        <p:nvSpPr>
          <p:cNvPr id="10" name="TextBox 9">
            <a:extLst>
              <a:ext uri="{FF2B5EF4-FFF2-40B4-BE49-F238E27FC236}">
                <a16:creationId xmlns:a16="http://schemas.microsoft.com/office/drawing/2014/main" id="{DDFF50BC-D7A4-48A7-AEB6-B3C1EE357F30}"/>
              </a:ext>
            </a:extLst>
          </p:cNvPr>
          <p:cNvSpPr txBox="1"/>
          <p:nvPr/>
        </p:nvSpPr>
        <p:spPr>
          <a:xfrm>
            <a:off x="3633356" y="1087312"/>
            <a:ext cx="8383153" cy="3787640"/>
          </a:xfrm>
          <a:prstGeom prst="rect">
            <a:avLst/>
          </a:prstGeom>
          <a:noFill/>
          <a:ln>
            <a:solidFill>
              <a:srgbClr val="FF0000"/>
            </a:solidFill>
          </a:ln>
        </p:spPr>
        <p:txBody>
          <a:bodyPr wrap="square">
            <a:spAutoFit/>
          </a:bodyPr>
          <a:lstStyle/>
          <a:p>
            <a:pPr>
              <a:lnSpc>
                <a:spcPct val="110000"/>
              </a:lnSpc>
              <a:buClr>
                <a:srgbClr val="FF0000"/>
              </a:buClr>
              <a:buSzPct val="100000"/>
              <a:buFont typeface="Wingdings" pitchFamily="2" charset="2"/>
              <a:buChar char="§"/>
            </a:pPr>
            <a:r>
              <a:rPr lang="en-US" sz="1800" b="1" dirty="0"/>
              <a:t> Challenge:</a:t>
            </a:r>
          </a:p>
          <a:p>
            <a:pPr lvl="1">
              <a:lnSpc>
                <a:spcPct val="110000"/>
              </a:lnSpc>
              <a:buClr>
                <a:srgbClr val="FF0000"/>
              </a:buClr>
              <a:buSzPct val="100000"/>
              <a:buFont typeface="Wingdings" pitchFamily="2" charset="2"/>
              <a:buChar char="§"/>
            </a:pPr>
            <a:r>
              <a:rPr lang="en-US" sz="1400" dirty="0"/>
              <a:t> Generating reports were difficult due to poor data quality </a:t>
            </a:r>
          </a:p>
          <a:p>
            <a:pPr lvl="1">
              <a:lnSpc>
                <a:spcPct val="110000"/>
              </a:lnSpc>
              <a:buClr>
                <a:srgbClr val="FF0000"/>
              </a:buClr>
              <a:buSzPct val="100000"/>
              <a:buFont typeface="Wingdings" pitchFamily="2" charset="2"/>
              <a:buChar char="§"/>
            </a:pPr>
            <a:r>
              <a:rPr lang="en-US" sz="1400" dirty="0"/>
              <a:t> Without accurate reports, senior management struggled to get insights into the business</a:t>
            </a:r>
          </a:p>
          <a:p>
            <a:pPr lvl="1">
              <a:lnSpc>
                <a:spcPct val="110000"/>
              </a:lnSpc>
              <a:buClr>
                <a:srgbClr val="FF0000"/>
              </a:buClr>
              <a:buSzPct val="100000"/>
              <a:buFont typeface="Wingdings" pitchFamily="2" charset="2"/>
              <a:buChar char="§"/>
            </a:pPr>
            <a:endParaRPr lang="en-US" sz="1400" dirty="0"/>
          </a:p>
          <a:p>
            <a:pPr>
              <a:lnSpc>
                <a:spcPct val="110000"/>
              </a:lnSpc>
              <a:buClr>
                <a:srgbClr val="FF0000"/>
              </a:buClr>
              <a:buSzPct val="100000"/>
              <a:buFont typeface="Wingdings" pitchFamily="2" charset="2"/>
              <a:buChar char="§"/>
            </a:pPr>
            <a:r>
              <a:rPr lang="en-US" b="1" dirty="0"/>
              <a:t> Solution:</a:t>
            </a:r>
          </a:p>
          <a:p>
            <a:pPr lvl="1">
              <a:lnSpc>
                <a:spcPct val="110000"/>
              </a:lnSpc>
              <a:buClr>
                <a:srgbClr val="FF0000"/>
              </a:buClr>
              <a:buSzPct val="100000"/>
              <a:buFont typeface="Wingdings" pitchFamily="2" charset="2"/>
              <a:buChar char="§"/>
            </a:pPr>
            <a:r>
              <a:rPr lang="en-US" sz="1400" dirty="0"/>
              <a:t> After conducting working sessions, there was general agreement to create a data management practice</a:t>
            </a:r>
          </a:p>
          <a:p>
            <a:pPr lvl="1">
              <a:lnSpc>
                <a:spcPct val="110000"/>
              </a:lnSpc>
              <a:buClr>
                <a:srgbClr val="FF0000"/>
              </a:buClr>
              <a:buSzPct val="100000"/>
              <a:buFont typeface="Wingdings" pitchFamily="2" charset="2"/>
              <a:buChar char="§"/>
            </a:pPr>
            <a:r>
              <a:rPr lang="en-US" sz="1400" dirty="0"/>
              <a:t> Over 1 year, the team implemented a robust data management roadmap, establishing a data governance function, building an operational data store, data mart and establishing data quality checks. It was:</a:t>
            </a:r>
          </a:p>
          <a:p>
            <a:pPr lvl="2">
              <a:lnSpc>
                <a:spcPct val="110000"/>
              </a:lnSpc>
              <a:spcBef>
                <a:spcPts val="0"/>
              </a:spcBef>
              <a:buClr>
                <a:srgbClr val="FF0000"/>
              </a:buClr>
              <a:buSzPct val="100000"/>
              <a:buFont typeface="Wingdings" pitchFamily="2" charset="2"/>
              <a:buChar char="§"/>
            </a:pPr>
            <a:r>
              <a:rPr lang="en-US" sz="1300" dirty="0"/>
              <a:t> Transformational: Changed the way the pension fund did business through an accurate, reliable, and timely foundation for analytics.</a:t>
            </a:r>
          </a:p>
          <a:p>
            <a:pPr lvl="2">
              <a:lnSpc>
                <a:spcPct val="110000"/>
              </a:lnSpc>
              <a:spcBef>
                <a:spcPts val="0"/>
              </a:spcBef>
              <a:buClr>
                <a:srgbClr val="FF0000"/>
              </a:buClr>
              <a:buSzPct val="100000"/>
              <a:buFont typeface="Wingdings" pitchFamily="2" charset="2"/>
              <a:buChar char="§"/>
            </a:pPr>
            <a:r>
              <a:rPr lang="en-US" sz="1300" dirty="0"/>
              <a:t> Metadata-Driven: Improved data insights, faster implementation, knowledge sharing</a:t>
            </a:r>
          </a:p>
          <a:p>
            <a:pPr lvl="2">
              <a:lnSpc>
                <a:spcPct val="110000"/>
              </a:lnSpc>
              <a:spcBef>
                <a:spcPts val="0"/>
              </a:spcBef>
              <a:buClr>
                <a:srgbClr val="FF0000"/>
              </a:buClr>
              <a:buSzPct val="100000"/>
              <a:buFont typeface="Wingdings" pitchFamily="2" charset="2"/>
              <a:buChar char="§"/>
            </a:pPr>
            <a:endParaRPr lang="en-US" sz="1400" dirty="0"/>
          </a:p>
          <a:p>
            <a:pPr>
              <a:lnSpc>
                <a:spcPct val="110000"/>
              </a:lnSpc>
              <a:buClr>
                <a:srgbClr val="FF0000"/>
              </a:buClr>
              <a:buSzPct val="100000"/>
              <a:buFont typeface="Wingdings" pitchFamily="2" charset="2"/>
              <a:buChar char="§"/>
            </a:pPr>
            <a:r>
              <a:rPr lang="en-US" sz="1800" b="1" dirty="0"/>
              <a:t> Results:</a:t>
            </a:r>
          </a:p>
          <a:p>
            <a:pPr lvl="1">
              <a:lnSpc>
                <a:spcPct val="110000"/>
              </a:lnSpc>
              <a:buClr>
                <a:srgbClr val="FF0000"/>
              </a:buClr>
              <a:buSzPct val="100000"/>
              <a:buFont typeface="Wingdings" pitchFamily="2" charset="2"/>
              <a:buChar char="§"/>
            </a:pPr>
            <a:r>
              <a:rPr lang="en-US" sz="1400" dirty="0"/>
              <a:t> A new and vital data governance function was created, led by the Data Management team</a:t>
            </a:r>
          </a:p>
          <a:p>
            <a:pPr lvl="1">
              <a:lnSpc>
                <a:spcPct val="110000"/>
              </a:lnSpc>
              <a:buClr>
                <a:srgbClr val="FF0000"/>
              </a:buClr>
              <a:buSzPct val="100000"/>
              <a:buFont typeface="Wingdings" pitchFamily="2" charset="2"/>
              <a:buChar char="§"/>
            </a:pPr>
            <a:r>
              <a:rPr lang="en-US" sz="1400" dirty="0"/>
              <a:t> Executives gained confidence in data-based decisions using reliable analytics</a:t>
            </a:r>
            <a:endParaRPr lang="en-US" sz="1800" dirty="0"/>
          </a:p>
        </p:txBody>
      </p:sp>
      <p:sp>
        <p:nvSpPr>
          <p:cNvPr id="8" name="object 3">
            <a:extLst>
              <a:ext uri="{FF2B5EF4-FFF2-40B4-BE49-F238E27FC236}">
                <a16:creationId xmlns:a16="http://schemas.microsoft.com/office/drawing/2014/main" id="{F51B108E-D241-41E6-BC54-13978E5B569C}"/>
              </a:ext>
            </a:extLst>
          </p:cNvPr>
          <p:cNvSpPr/>
          <p:nvPr/>
        </p:nvSpPr>
        <p:spPr>
          <a:xfrm>
            <a:off x="4410" y="0"/>
            <a:ext cx="3628946" cy="6858000"/>
          </a:xfrm>
          <a:custGeom>
            <a:avLst/>
            <a:gdLst/>
            <a:ahLst/>
            <a:cxnLst>
              <a:cxn ang="0">
                <a:pos x="wd2" y="hd2"/>
              </a:cxn>
              <a:cxn ang="5400000">
                <a:pos x="wd2" y="hd2"/>
              </a:cxn>
              <a:cxn ang="10800000">
                <a:pos x="wd2" y="hd2"/>
              </a:cxn>
              <a:cxn ang="16200000">
                <a:pos x="wd2" y="hd2"/>
              </a:cxn>
            </a:cxnLst>
            <a:rect l="0" t="0" r="r" b="b"/>
            <a:pathLst>
              <a:path w="21600" h="21600" extrusionOk="0">
                <a:moveTo>
                  <a:pt x="11177" y="0"/>
                </a:moveTo>
                <a:lnTo>
                  <a:pt x="0" y="0"/>
                </a:lnTo>
                <a:lnTo>
                  <a:pt x="0" y="21600"/>
                </a:lnTo>
                <a:lnTo>
                  <a:pt x="16671" y="21600"/>
                </a:lnTo>
                <a:lnTo>
                  <a:pt x="16733" y="21570"/>
                </a:lnTo>
                <a:lnTo>
                  <a:pt x="16823" y="21480"/>
                </a:lnTo>
                <a:lnTo>
                  <a:pt x="16920" y="21390"/>
                </a:lnTo>
                <a:lnTo>
                  <a:pt x="17024" y="21300"/>
                </a:lnTo>
                <a:lnTo>
                  <a:pt x="17137" y="21240"/>
                </a:lnTo>
                <a:lnTo>
                  <a:pt x="17257" y="21150"/>
                </a:lnTo>
                <a:lnTo>
                  <a:pt x="17556" y="20940"/>
                </a:lnTo>
                <a:lnTo>
                  <a:pt x="17722" y="20820"/>
                </a:lnTo>
                <a:lnTo>
                  <a:pt x="17882" y="20700"/>
                </a:lnTo>
                <a:lnTo>
                  <a:pt x="18037" y="20580"/>
                </a:lnTo>
                <a:lnTo>
                  <a:pt x="18187" y="20460"/>
                </a:lnTo>
                <a:lnTo>
                  <a:pt x="18331" y="20370"/>
                </a:lnTo>
                <a:lnTo>
                  <a:pt x="18471" y="20250"/>
                </a:lnTo>
                <a:lnTo>
                  <a:pt x="18606" y="20160"/>
                </a:lnTo>
                <a:lnTo>
                  <a:pt x="18735" y="20040"/>
                </a:lnTo>
                <a:lnTo>
                  <a:pt x="18861" y="19950"/>
                </a:lnTo>
                <a:lnTo>
                  <a:pt x="18982" y="19860"/>
                </a:lnTo>
                <a:lnTo>
                  <a:pt x="19099" y="19740"/>
                </a:lnTo>
                <a:lnTo>
                  <a:pt x="19211" y="19650"/>
                </a:lnTo>
                <a:lnTo>
                  <a:pt x="19320" y="19560"/>
                </a:lnTo>
                <a:lnTo>
                  <a:pt x="19425" y="19440"/>
                </a:lnTo>
                <a:lnTo>
                  <a:pt x="19526" y="19350"/>
                </a:lnTo>
                <a:lnTo>
                  <a:pt x="19624" y="19260"/>
                </a:lnTo>
                <a:lnTo>
                  <a:pt x="19718" y="19170"/>
                </a:lnTo>
                <a:lnTo>
                  <a:pt x="19809" y="19050"/>
                </a:lnTo>
                <a:lnTo>
                  <a:pt x="19897" y="18960"/>
                </a:lnTo>
                <a:lnTo>
                  <a:pt x="19982" y="18870"/>
                </a:lnTo>
                <a:lnTo>
                  <a:pt x="20064" y="18780"/>
                </a:lnTo>
                <a:lnTo>
                  <a:pt x="20144" y="18690"/>
                </a:lnTo>
                <a:lnTo>
                  <a:pt x="20221" y="18570"/>
                </a:lnTo>
                <a:lnTo>
                  <a:pt x="20296" y="18480"/>
                </a:lnTo>
                <a:lnTo>
                  <a:pt x="20368" y="18390"/>
                </a:lnTo>
                <a:lnTo>
                  <a:pt x="20439" y="18270"/>
                </a:lnTo>
                <a:lnTo>
                  <a:pt x="20508" y="18180"/>
                </a:lnTo>
                <a:lnTo>
                  <a:pt x="20575" y="18090"/>
                </a:lnTo>
                <a:lnTo>
                  <a:pt x="20640" y="17970"/>
                </a:lnTo>
                <a:lnTo>
                  <a:pt x="20704" y="17880"/>
                </a:lnTo>
                <a:lnTo>
                  <a:pt x="20766" y="17760"/>
                </a:lnTo>
                <a:lnTo>
                  <a:pt x="20828" y="17670"/>
                </a:lnTo>
                <a:lnTo>
                  <a:pt x="20888" y="17550"/>
                </a:lnTo>
                <a:lnTo>
                  <a:pt x="20947" y="17430"/>
                </a:lnTo>
                <a:lnTo>
                  <a:pt x="21006" y="17340"/>
                </a:lnTo>
                <a:lnTo>
                  <a:pt x="21064" y="17220"/>
                </a:lnTo>
                <a:lnTo>
                  <a:pt x="21122" y="17100"/>
                </a:lnTo>
                <a:lnTo>
                  <a:pt x="21294" y="16740"/>
                </a:lnTo>
                <a:lnTo>
                  <a:pt x="21345" y="16620"/>
                </a:lnTo>
                <a:lnTo>
                  <a:pt x="21392" y="16500"/>
                </a:lnTo>
                <a:lnTo>
                  <a:pt x="21433" y="16380"/>
                </a:lnTo>
                <a:lnTo>
                  <a:pt x="21470" y="16260"/>
                </a:lnTo>
                <a:lnTo>
                  <a:pt x="21503" y="16140"/>
                </a:lnTo>
                <a:lnTo>
                  <a:pt x="21531" y="16020"/>
                </a:lnTo>
                <a:lnTo>
                  <a:pt x="21554" y="15930"/>
                </a:lnTo>
                <a:lnTo>
                  <a:pt x="21573" y="15810"/>
                </a:lnTo>
                <a:lnTo>
                  <a:pt x="21586" y="15690"/>
                </a:lnTo>
                <a:lnTo>
                  <a:pt x="21596" y="15570"/>
                </a:lnTo>
                <a:lnTo>
                  <a:pt x="21600" y="15450"/>
                </a:lnTo>
                <a:lnTo>
                  <a:pt x="21600" y="15330"/>
                </a:lnTo>
                <a:lnTo>
                  <a:pt x="21595" y="15210"/>
                </a:lnTo>
                <a:lnTo>
                  <a:pt x="21585" y="15090"/>
                </a:lnTo>
                <a:lnTo>
                  <a:pt x="21570" y="14970"/>
                </a:lnTo>
                <a:lnTo>
                  <a:pt x="21551" y="14850"/>
                </a:lnTo>
                <a:lnTo>
                  <a:pt x="21530" y="14730"/>
                </a:lnTo>
                <a:lnTo>
                  <a:pt x="21506" y="14610"/>
                </a:lnTo>
                <a:lnTo>
                  <a:pt x="21480" y="14490"/>
                </a:lnTo>
                <a:lnTo>
                  <a:pt x="21451" y="14340"/>
                </a:lnTo>
                <a:lnTo>
                  <a:pt x="21419" y="14220"/>
                </a:lnTo>
                <a:lnTo>
                  <a:pt x="21384" y="14100"/>
                </a:lnTo>
                <a:lnTo>
                  <a:pt x="21347" y="13980"/>
                </a:lnTo>
                <a:lnTo>
                  <a:pt x="21306" y="13860"/>
                </a:lnTo>
                <a:lnTo>
                  <a:pt x="21263" y="13740"/>
                </a:lnTo>
                <a:lnTo>
                  <a:pt x="21217" y="13620"/>
                </a:lnTo>
                <a:lnTo>
                  <a:pt x="21168" y="13500"/>
                </a:lnTo>
                <a:lnTo>
                  <a:pt x="21116" y="13380"/>
                </a:lnTo>
                <a:lnTo>
                  <a:pt x="21061" y="13260"/>
                </a:lnTo>
                <a:lnTo>
                  <a:pt x="21003" y="13140"/>
                </a:lnTo>
                <a:lnTo>
                  <a:pt x="20941" y="13020"/>
                </a:lnTo>
                <a:lnTo>
                  <a:pt x="20879" y="12900"/>
                </a:lnTo>
                <a:lnTo>
                  <a:pt x="20814" y="12780"/>
                </a:lnTo>
                <a:lnTo>
                  <a:pt x="20748" y="12690"/>
                </a:lnTo>
                <a:lnTo>
                  <a:pt x="20679" y="12570"/>
                </a:lnTo>
                <a:lnTo>
                  <a:pt x="20607" y="12450"/>
                </a:lnTo>
                <a:lnTo>
                  <a:pt x="20531" y="12330"/>
                </a:lnTo>
                <a:lnTo>
                  <a:pt x="20451" y="12210"/>
                </a:lnTo>
                <a:lnTo>
                  <a:pt x="20365" y="12090"/>
                </a:lnTo>
                <a:lnTo>
                  <a:pt x="20279" y="12000"/>
                </a:lnTo>
                <a:lnTo>
                  <a:pt x="20191" y="11880"/>
                </a:lnTo>
                <a:lnTo>
                  <a:pt x="20102" y="11760"/>
                </a:lnTo>
                <a:lnTo>
                  <a:pt x="20012" y="11670"/>
                </a:lnTo>
                <a:lnTo>
                  <a:pt x="19920" y="11550"/>
                </a:lnTo>
                <a:lnTo>
                  <a:pt x="19825" y="11430"/>
                </a:lnTo>
                <a:lnTo>
                  <a:pt x="19727" y="11340"/>
                </a:lnTo>
                <a:lnTo>
                  <a:pt x="19626" y="11220"/>
                </a:lnTo>
                <a:lnTo>
                  <a:pt x="19521" y="11100"/>
                </a:lnTo>
                <a:lnTo>
                  <a:pt x="19412" y="11010"/>
                </a:lnTo>
                <a:lnTo>
                  <a:pt x="19296" y="10890"/>
                </a:lnTo>
                <a:lnTo>
                  <a:pt x="19070" y="10650"/>
                </a:lnTo>
                <a:lnTo>
                  <a:pt x="18954" y="10560"/>
                </a:lnTo>
                <a:lnTo>
                  <a:pt x="18831" y="10440"/>
                </a:lnTo>
                <a:lnTo>
                  <a:pt x="18660" y="10290"/>
                </a:lnTo>
                <a:lnTo>
                  <a:pt x="18496" y="10140"/>
                </a:lnTo>
                <a:lnTo>
                  <a:pt x="18339" y="9990"/>
                </a:lnTo>
                <a:lnTo>
                  <a:pt x="18189" y="9870"/>
                </a:lnTo>
                <a:lnTo>
                  <a:pt x="18046" y="9720"/>
                </a:lnTo>
                <a:lnTo>
                  <a:pt x="17909" y="9600"/>
                </a:lnTo>
                <a:lnTo>
                  <a:pt x="17780" y="9480"/>
                </a:lnTo>
                <a:lnTo>
                  <a:pt x="17657" y="9330"/>
                </a:lnTo>
                <a:lnTo>
                  <a:pt x="17540" y="9210"/>
                </a:lnTo>
                <a:lnTo>
                  <a:pt x="17429" y="9090"/>
                </a:lnTo>
                <a:lnTo>
                  <a:pt x="17325" y="9000"/>
                </a:lnTo>
                <a:lnTo>
                  <a:pt x="17227" y="8880"/>
                </a:lnTo>
                <a:lnTo>
                  <a:pt x="17135" y="8760"/>
                </a:lnTo>
                <a:lnTo>
                  <a:pt x="17048" y="8670"/>
                </a:lnTo>
                <a:lnTo>
                  <a:pt x="16968" y="8550"/>
                </a:lnTo>
                <a:lnTo>
                  <a:pt x="16892" y="8460"/>
                </a:lnTo>
                <a:lnTo>
                  <a:pt x="16823" y="8370"/>
                </a:lnTo>
                <a:lnTo>
                  <a:pt x="16758" y="8280"/>
                </a:lnTo>
                <a:lnTo>
                  <a:pt x="16699" y="8160"/>
                </a:lnTo>
                <a:lnTo>
                  <a:pt x="16645" y="8100"/>
                </a:lnTo>
                <a:lnTo>
                  <a:pt x="16596" y="8010"/>
                </a:lnTo>
                <a:lnTo>
                  <a:pt x="16552" y="7920"/>
                </a:lnTo>
                <a:lnTo>
                  <a:pt x="16512" y="7830"/>
                </a:lnTo>
                <a:lnTo>
                  <a:pt x="16477" y="7740"/>
                </a:lnTo>
                <a:lnTo>
                  <a:pt x="16447" y="7680"/>
                </a:lnTo>
                <a:lnTo>
                  <a:pt x="16421" y="7590"/>
                </a:lnTo>
                <a:lnTo>
                  <a:pt x="16399" y="7530"/>
                </a:lnTo>
                <a:lnTo>
                  <a:pt x="16382" y="7470"/>
                </a:lnTo>
                <a:lnTo>
                  <a:pt x="16368" y="7380"/>
                </a:lnTo>
                <a:lnTo>
                  <a:pt x="16358" y="7320"/>
                </a:lnTo>
                <a:lnTo>
                  <a:pt x="16352" y="7260"/>
                </a:lnTo>
                <a:lnTo>
                  <a:pt x="16350" y="7200"/>
                </a:lnTo>
                <a:lnTo>
                  <a:pt x="16351" y="7140"/>
                </a:lnTo>
                <a:lnTo>
                  <a:pt x="16356" y="7080"/>
                </a:lnTo>
                <a:lnTo>
                  <a:pt x="16375" y="6960"/>
                </a:lnTo>
                <a:lnTo>
                  <a:pt x="16406" y="6840"/>
                </a:lnTo>
                <a:lnTo>
                  <a:pt x="16426" y="6810"/>
                </a:lnTo>
                <a:lnTo>
                  <a:pt x="16449" y="6750"/>
                </a:lnTo>
                <a:lnTo>
                  <a:pt x="16474" y="6690"/>
                </a:lnTo>
                <a:lnTo>
                  <a:pt x="16502" y="6660"/>
                </a:lnTo>
                <a:lnTo>
                  <a:pt x="16532" y="6600"/>
                </a:lnTo>
                <a:lnTo>
                  <a:pt x="16564" y="6570"/>
                </a:lnTo>
                <a:lnTo>
                  <a:pt x="16598" y="6510"/>
                </a:lnTo>
                <a:lnTo>
                  <a:pt x="16634" y="6480"/>
                </a:lnTo>
                <a:lnTo>
                  <a:pt x="16672" y="6420"/>
                </a:lnTo>
                <a:lnTo>
                  <a:pt x="16712" y="6390"/>
                </a:lnTo>
                <a:lnTo>
                  <a:pt x="16754" y="6360"/>
                </a:lnTo>
                <a:lnTo>
                  <a:pt x="16797" y="6300"/>
                </a:lnTo>
                <a:lnTo>
                  <a:pt x="16841" y="6270"/>
                </a:lnTo>
                <a:lnTo>
                  <a:pt x="16887" y="6240"/>
                </a:lnTo>
                <a:lnTo>
                  <a:pt x="16933" y="6180"/>
                </a:lnTo>
                <a:lnTo>
                  <a:pt x="16981" y="6150"/>
                </a:lnTo>
                <a:lnTo>
                  <a:pt x="17030" y="6120"/>
                </a:lnTo>
                <a:lnTo>
                  <a:pt x="17079" y="6090"/>
                </a:lnTo>
                <a:lnTo>
                  <a:pt x="17129" y="6030"/>
                </a:lnTo>
                <a:lnTo>
                  <a:pt x="17231" y="5970"/>
                </a:lnTo>
                <a:lnTo>
                  <a:pt x="17282" y="5940"/>
                </a:lnTo>
                <a:lnTo>
                  <a:pt x="17436" y="5820"/>
                </a:lnTo>
                <a:lnTo>
                  <a:pt x="17539" y="5760"/>
                </a:lnTo>
                <a:lnTo>
                  <a:pt x="17589" y="5730"/>
                </a:lnTo>
                <a:lnTo>
                  <a:pt x="17639" y="5670"/>
                </a:lnTo>
                <a:lnTo>
                  <a:pt x="17688" y="5640"/>
                </a:lnTo>
                <a:lnTo>
                  <a:pt x="17737" y="5610"/>
                </a:lnTo>
                <a:lnTo>
                  <a:pt x="17785" y="5580"/>
                </a:lnTo>
                <a:lnTo>
                  <a:pt x="17831" y="5520"/>
                </a:lnTo>
                <a:lnTo>
                  <a:pt x="17877" y="5490"/>
                </a:lnTo>
                <a:lnTo>
                  <a:pt x="17921" y="5460"/>
                </a:lnTo>
                <a:lnTo>
                  <a:pt x="17964" y="5430"/>
                </a:lnTo>
                <a:lnTo>
                  <a:pt x="18005" y="5370"/>
                </a:lnTo>
                <a:lnTo>
                  <a:pt x="18045" y="5340"/>
                </a:lnTo>
                <a:lnTo>
                  <a:pt x="18083" y="5280"/>
                </a:lnTo>
                <a:lnTo>
                  <a:pt x="18119" y="5250"/>
                </a:lnTo>
                <a:lnTo>
                  <a:pt x="18153" y="5190"/>
                </a:lnTo>
                <a:lnTo>
                  <a:pt x="18185" y="5160"/>
                </a:lnTo>
                <a:lnTo>
                  <a:pt x="18214" y="5100"/>
                </a:lnTo>
                <a:lnTo>
                  <a:pt x="18242" y="5070"/>
                </a:lnTo>
                <a:lnTo>
                  <a:pt x="18267" y="5010"/>
                </a:lnTo>
                <a:lnTo>
                  <a:pt x="18289" y="4950"/>
                </a:lnTo>
                <a:lnTo>
                  <a:pt x="18309" y="4920"/>
                </a:lnTo>
                <a:lnTo>
                  <a:pt x="18339" y="4800"/>
                </a:lnTo>
                <a:lnTo>
                  <a:pt x="18358" y="4680"/>
                </a:lnTo>
                <a:lnTo>
                  <a:pt x="18363" y="4560"/>
                </a:lnTo>
                <a:lnTo>
                  <a:pt x="18360" y="4500"/>
                </a:lnTo>
                <a:lnTo>
                  <a:pt x="18354" y="4440"/>
                </a:lnTo>
                <a:lnTo>
                  <a:pt x="18344" y="4380"/>
                </a:lnTo>
                <a:lnTo>
                  <a:pt x="18330" y="4290"/>
                </a:lnTo>
                <a:lnTo>
                  <a:pt x="18312" y="4230"/>
                </a:lnTo>
                <a:lnTo>
                  <a:pt x="18290" y="4140"/>
                </a:lnTo>
                <a:lnTo>
                  <a:pt x="18263" y="4080"/>
                </a:lnTo>
                <a:lnTo>
                  <a:pt x="18228" y="3990"/>
                </a:lnTo>
                <a:lnTo>
                  <a:pt x="18186" y="3900"/>
                </a:lnTo>
                <a:lnTo>
                  <a:pt x="18139" y="3840"/>
                </a:lnTo>
                <a:lnTo>
                  <a:pt x="18086" y="3750"/>
                </a:lnTo>
                <a:lnTo>
                  <a:pt x="17966" y="3630"/>
                </a:lnTo>
                <a:lnTo>
                  <a:pt x="17825" y="3510"/>
                </a:lnTo>
                <a:lnTo>
                  <a:pt x="17666" y="3390"/>
                </a:lnTo>
                <a:lnTo>
                  <a:pt x="17491" y="3300"/>
                </a:lnTo>
                <a:lnTo>
                  <a:pt x="17397" y="3240"/>
                </a:lnTo>
                <a:lnTo>
                  <a:pt x="17299" y="3210"/>
                </a:lnTo>
                <a:lnTo>
                  <a:pt x="17198" y="3180"/>
                </a:lnTo>
                <a:lnTo>
                  <a:pt x="17094" y="3120"/>
                </a:lnTo>
                <a:lnTo>
                  <a:pt x="16875" y="3060"/>
                </a:lnTo>
                <a:lnTo>
                  <a:pt x="16645" y="3000"/>
                </a:lnTo>
                <a:lnTo>
                  <a:pt x="16405" y="2940"/>
                </a:lnTo>
                <a:lnTo>
                  <a:pt x="16155" y="2880"/>
                </a:lnTo>
                <a:lnTo>
                  <a:pt x="15636" y="2760"/>
                </a:lnTo>
                <a:lnTo>
                  <a:pt x="14686" y="2550"/>
                </a:lnTo>
                <a:lnTo>
                  <a:pt x="14549" y="2490"/>
                </a:lnTo>
                <a:lnTo>
                  <a:pt x="14275" y="2430"/>
                </a:lnTo>
                <a:lnTo>
                  <a:pt x="14139" y="2370"/>
                </a:lnTo>
                <a:lnTo>
                  <a:pt x="14003" y="2340"/>
                </a:lnTo>
                <a:lnTo>
                  <a:pt x="13868" y="2280"/>
                </a:lnTo>
                <a:lnTo>
                  <a:pt x="13734" y="2250"/>
                </a:lnTo>
                <a:lnTo>
                  <a:pt x="13470" y="2130"/>
                </a:lnTo>
                <a:lnTo>
                  <a:pt x="13340" y="2070"/>
                </a:lnTo>
                <a:lnTo>
                  <a:pt x="13212" y="2010"/>
                </a:lnTo>
                <a:lnTo>
                  <a:pt x="12961" y="1890"/>
                </a:lnTo>
                <a:lnTo>
                  <a:pt x="12839" y="1800"/>
                </a:lnTo>
                <a:lnTo>
                  <a:pt x="12719" y="1710"/>
                </a:lnTo>
                <a:lnTo>
                  <a:pt x="12602" y="1650"/>
                </a:lnTo>
                <a:lnTo>
                  <a:pt x="12487" y="1560"/>
                </a:lnTo>
                <a:lnTo>
                  <a:pt x="12375" y="1470"/>
                </a:lnTo>
                <a:lnTo>
                  <a:pt x="12266" y="1380"/>
                </a:lnTo>
                <a:lnTo>
                  <a:pt x="12161" y="1260"/>
                </a:lnTo>
                <a:lnTo>
                  <a:pt x="12058" y="1170"/>
                </a:lnTo>
                <a:lnTo>
                  <a:pt x="11959" y="1050"/>
                </a:lnTo>
                <a:lnTo>
                  <a:pt x="11864" y="930"/>
                </a:lnTo>
                <a:lnTo>
                  <a:pt x="11773" y="810"/>
                </a:lnTo>
                <a:lnTo>
                  <a:pt x="11685" y="690"/>
                </a:lnTo>
                <a:lnTo>
                  <a:pt x="11602" y="540"/>
                </a:lnTo>
                <a:lnTo>
                  <a:pt x="11505" y="390"/>
                </a:lnTo>
                <a:lnTo>
                  <a:pt x="11397" y="270"/>
                </a:lnTo>
                <a:lnTo>
                  <a:pt x="11281" y="120"/>
                </a:lnTo>
                <a:lnTo>
                  <a:pt x="11177" y="0"/>
                </a:lnTo>
                <a:close/>
              </a:path>
            </a:pathLst>
          </a:custGeom>
          <a:solidFill>
            <a:srgbClr val="6600CC"/>
          </a:solidFill>
          <a:ln w="12700">
            <a:miter lim="400000"/>
          </a:ln>
        </p:spPr>
        <p:txBody>
          <a:bodyPr lIns="34289" rIns="34289"/>
          <a:lstStyle/>
          <a:p>
            <a:endParaRPr sz="1086"/>
          </a:p>
        </p:txBody>
      </p:sp>
      <p:pic>
        <p:nvPicPr>
          <p:cNvPr id="9" name="pattern-plus.png" descr="pattern-plus.png">
            <a:extLst>
              <a:ext uri="{FF2B5EF4-FFF2-40B4-BE49-F238E27FC236}">
                <a16:creationId xmlns:a16="http://schemas.microsoft.com/office/drawing/2014/main" id="{D5276239-338F-42E3-AE2D-5D7A2188D73B}"/>
              </a:ext>
            </a:extLst>
          </p:cNvPr>
          <p:cNvPicPr>
            <a:picLocks noChangeAspect="1"/>
          </p:cNvPicPr>
          <p:nvPr/>
        </p:nvPicPr>
        <p:blipFill rotWithShape="1">
          <a:blip r:embed="rId2">
            <a:alphaModFix amt="9617"/>
          </a:blip>
          <a:srcRect l="9610" t="1346"/>
          <a:stretch/>
        </p:blipFill>
        <p:spPr>
          <a:xfrm>
            <a:off x="0" y="0"/>
            <a:ext cx="3848510" cy="3551969"/>
          </a:xfrm>
          <a:prstGeom prst="rect">
            <a:avLst/>
          </a:prstGeom>
          <a:ln w="12700">
            <a:miter lim="400000"/>
          </a:ln>
        </p:spPr>
      </p:pic>
    </p:spTree>
    <p:extLst>
      <p:ext uri="{BB962C8B-B14F-4D97-AF65-F5344CB8AC3E}">
        <p14:creationId xmlns:p14="http://schemas.microsoft.com/office/powerpoint/2010/main" val="3216181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DDAA-87C6-4F28-ABBE-883EC0994A66}"/>
              </a:ext>
            </a:extLst>
          </p:cNvPr>
          <p:cNvSpPr>
            <a:spLocks noGrp="1"/>
          </p:cNvSpPr>
          <p:nvPr>
            <p:ph type="title"/>
          </p:nvPr>
        </p:nvSpPr>
        <p:spPr>
          <a:xfrm>
            <a:off x="2770909" y="356590"/>
            <a:ext cx="8169014" cy="488609"/>
          </a:xfrm>
        </p:spPr>
        <p:txBody>
          <a:bodyPr>
            <a:normAutofit fontScale="90000"/>
          </a:bodyPr>
          <a:lstStyle/>
          <a:p>
            <a:r>
              <a:rPr lang="en-US" sz="3200" b="1" dirty="0">
                <a:solidFill>
                  <a:srgbClr val="002060"/>
                </a:solidFill>
                <a:latin typeface="Arial Black" panose="020B0604020202020204" pitchFamily="34" charset="0"/>
                <a:sym typeface="Poppins-ExtraBold"/>
              </a:rPr>
              <a:t>Case Study 1 – Big 5 Canadian Bank</a:t>
            </a:r>
            <a:endParaRPr lang="en-CA" sz="3200" b="1" dirty="0">
              <a:solidFill>
                <a:srgbClr val="002060"/>
              </a:solidFill>
              <a:latin typeface="Arial Black" panose="020B0604020202020204" pitchFamily="34" charset="0"/>
              <a:sym typeface="Poppins-ExtraBold"/>
            </a:endParaRPr>
          </a:p>
        </p:txBody>
      </p:sp>
      <p:sp>
        <p:nvSpPr>
          <p:cNvPr id="6" name="Slide Number Placeholder 5">
            <a:extLst>
              <a:ext uri="{FF2B5EF4-FFF2-40B4-BE49-F238E27FC236}">
                <a16:creationId xmlns:a16="http://schemas.microsoft.com/office/drawing/2014/main" id="{68D90F19-C498-431D-ADE6-8F84A6146C22}"/>
              </a:ext>
            </a:extLst>
          </p:cNvPr>
          <p:cNvSpPr>
            <a:spLocks noGrp="1"/>
          </p:cNvSpPr>
          <p:nvPr>
            <p:ph type="sldNum" sz="quarter" idx="12"/>
          </p:nvPr>
        </p:nvSpPr>
        <p:spPr>
          <a:xfrm>
            <a:off x="10939923" y="5876412"/>
            <a:ext cx="1151315" cy="906885"/>
          </a:xfrm>
        </p:spPr>
        <p:txBody>
          <a:bodyPr/>
          <a:lstStyle/>
          <a:p>
            <a:fld id="{567FC4B8-C254-45AC-972F-201CE24757F0}" type="slidenum">
              <a:rPr lang="en-CA" sz="1400" smtClean="0">
                <a:solidFill>
                  <a:schemeClr val="tx1">
                    <a:alpha val="25000"/>
                  </a:schemeClr>
                </a:solidFill>
                <a:latin typeface="+mn-lt"/>
              </a:rPr>
              <a:t>17</a:t>
            </a:fld>
            <a:endParaRPr lang="en-CA" sz="1400" dirty="0">
              <a:solidFill>
                <a:schemeClr val="tx1">
                  <a:alpha val="25000"/>
                </a:schemeClr>
              </a:solidFill>
              <a:latin typeface="+mn-lt"/>
            </a:endParaRPr>
          </a:p>
        </p:txBody>
      </p:sp>
      <p:sp>
        <p:nvSpPr>
          <p:cNvPr id="10" name="TextBox 9">
            <a:extLst>
              <a:ext uri="{FF2B5EF4-FFF2-40B4-BE49-F238E27FC236}">
                <a16:creationId xmlns:a16="http://schemas.microsoft.com/office/drawing/2014/main" id="{DDFF50BC-D7A4-48A7-AEB6-B3C1EE357F30}"/>
              </a:ext>
            </a:extLst>
          </p:cNvPr>
          <p:cNvSpPr txBox="1"/>
          <p:nvPr/>
        </p:nvSpPr>
        <p:spPr>
          <a:xfrm>
            <a:off x="100762" y="1087312"/>
            <a:ext cx="11703311" cy="5209568"/>
          </a:xfrm>
          <a:prstGeom prst="rect">
            <a:avLst/>
          </a:prstGeom>
          <a:noFill/>
          <a:ln>
            <a:solidFill>
              <a:srgbClr val="FF0000"/>
            </a:solidFill>
          </a:ln>
        </p:spPr>
        <p:txBody>
          <a:bodyPr wrap="square">
            <a:spAutoFit/>
          </a:bodyPr>
          <a:lstStyle/>
          <a:p>
            <a:pPr>
              <a:lnSpc>
                <a:spcPct val="110000"/>
              </a:lnSpc>
              <a:buClr>
                <a:srgbClr val="FF0000"/>
              </a:buClr>
              <a:buSzPct val="100000"/>
              <a:buFont typeface="Wingdings" pitchFamily="2" charset="2"/>
              <a:buChar char="§"/>
            </a:pPr>
            <a:r>
              <a:rPr lang="en-US" sz="1800" b="1" dirty="0"/>
              <a:t> Challenge:</a:t>
            </a:r>
          </a:p>
          <a:p>
            <a:pPr lvl="1">
              <a:lnSpc>
                <a:spcPct val="110000"/>
              </a:lnSpc>
              <a:buClr>
                <a:srgbClr val="FF0000"/>
              </a:buClr>
              <a:buSzPct val="100000"/>
              <a:buFont typeface="Wingdings" pitchFamily="2" charset="2"/>
              <a:buChar char="§"/>
            </a:pPr>
            <a:r>
              <a:rPr lang="en-US" sz="1400" dirty="0"/>
              <a:t> Financial regulators discovered that banks were unable to quickly and easily access high-quality data to effectively assess risks, so the Basel Committee on Banking Supervision developed  ‘Principals for Risk Data Aggregation and Risk Reporting’. </a:t>
            </a:r>
          </a:p>
          <a:p>
            <a:pPr lvl="1">
              <a:lnSpc>
                <a:spcPct val="110000"/>
              </a:lnSpc>
              <a:buClr>
                <a:srgbClr val="FF0000"/>
              </a:buClr>
              <a:buSzPct val="100000"/>
              <a:buFont typeface="Wingdings" pitchFamily="2" charset="2"/>
              <a:buChar char="§"/>
            </a:pPr>
            <a:r>
              <a:rPr lang="en-US" sz="1400" dirty="0"/>
              <a:t> OSFI, the Canadian financial regulator, decided to require Canada’s largest banks to comply with these regulations within 3 years, so they had to quickly figure out their roadmaps to compliance, starting with a self-assessment of current capabilities.</a:t>
            </a:r>
          </a:p>
          <a:p>
            <a:pPr lvl="1">
              <a:lnSpc>
                <a:spcPct val="110000"/>
              </a:lnSpc>
              <a:buClr>
                <a:srgbClr val="FF0000"/>
              </a:buClr>
              <a:buSzPct val="100000"/>
              <a:buFont typeface="Wingdings" pitchFamily="2" charset="2"/>
              <a:buChar char="§"/>
            </a:pPr>
            <a:r>
              <a:rPr lang="en-US" sz="1400" dirty="0"/>
              <a:t> It would be onerous for any large, complex organization to deliver the right data, the right quality, at the right time. But the challenge was greater for this bank, which had fallen behind its peers in technology infrastructure and capabilities. </a:t>
            </a:r>
          </a:p>
          <a:p>
            <a:pPr lvl="1">
              <a:lnSpc>
                <a:spcPct val="110000"/>
              </a:lnSpc>
              <a:buClr>
                <a:srgbClr val="FF0000"/>
              </a:buClr>
              <a:buSzPct val="100000"/>
              <a:buFont typeface="Wingdings" pitchFamily="2" charset="2"/>
              <a:buChar char="§"/>
            </a:pPr>
            <a:endParaRPr lang="en-US" sz="1400" dirty="0"/>
          </a:p>
          <a:p>
            <a:pPr>
              <a:lnSpc>
                <a:spcPct val="110000"/>
              </a:lnSpc>
              <a:buClr>
                <a:srgbClr val="FF0000"/>
              </a:buClr>
              <a:buSzPct val="100000"/>
              <a:buFont typeface="Wingdings" pitchFamily="2" charset="2"/>
              <a:buChar char="§"/>
            </a:pPr>
            <a:r>
              <a:rPr lang="en-US" sz="1800" b="1" dirty="0"/>
              <a:t> Solution:</a:t>
            </a:r>
          </a:p>
          <a:p>
            <a:pPr lvl="1">
              <a:lnSpc>
                <a:spcPct val="110000"/>
              </a:lnSpc>
              <a:buClr>
                <a:srgbClr val="FF0000"/>
              </a:buClr>
              <a:buSzPct val="100000"/>
              <a:buFont typeface="Wingdings" pitchFamily="2" charset="2"/>
              <a:buChar char="§"/>
            </a:pPr>
            <a:r>
              <a:rPr lang="en-US" sz="1400" dirty="0"/>
              <a:t> We recognized that the path to regulatory compliance meant establishing a data governance function at the bank. While the focus would be on risk management, the roadmap would include the entire organization including international units.</a:t>
            </a:r>
          </a:p>
          <a:p>
            <a:pPr lvl="1">
              <a:lnSpc>
                <a:spcPct val="110000"/>
              </a:lnSpc>
              <a:buClr>
                <a:srgbClr val="FF0000"/>
              </a:buClr>
              <a:buSzPct val="100000"/>
              <a:buFont typeface="Wingdings" pitchFamily="2" charset="2"/>
              <a:buChar char="§"/>
            </a:pPr>
            <a:r>
              <a:rPr lang="en-US" sz="1400" dirty="0"/>
              <a:t> Over 3 years, our team implemented a robust capability roadmap, establishing a data governance organization, building a foundation of policies, and driving real value through new standards, procedures, tools, systems, and data architecture. It was:</a:t>
            </a:r>
          </a:p>
          <a:p>
            <a:pPr lvl="2">
              <a:lnSpc>
                <a:spcPct val="110000"/>
              </a:lnSpc>
              <a:spcBef>
                <a:spcPts val="0"/>
              </a:spcBef>
              <a:buClr>
                <a:srgbClr val="FF0000"/>
              </a:buClr>
              <a:buSzPct val="100000"/>
              <a:buFont typeface="Wingdings" pitchFamily="2" charset="2"/>
              <a:buChar char="§"/>
            </a:pPr>
            <a:r>
              <a:rPr lang="en-US" sz="1300" dirty="0"/>
              <a:t> Transformational: Changed the way the bank did business through an accurate, reliable, and timely foundation for analytics.</a:t>
            </a:r>
          </a:p>
          <a:p>
            <a:pPr lvl="2">
              <a:lnSpc>
                <a:spcPct val="110000"/>
              </a:lnSpc>
              <a:spcBef>
                <a:spcPts val="0"/>
              </a:spcBef>
              <a:buClr>
                <a:srgbClr val="FF0000"/>
              </a:buClr>
              <a:buSzPct val="100000"/>
              <a:buFont typeface="Wingdings" pitchFamily="2" charset="2"/>
              <a:buChar char="§"/>
            </a:pPr>
            <a:r>
              <a:rPr lang="en-US" sz="1300" dirty="0"/>
              <a:t> Cost-Effective: Designed systems and processes to lower cost by building once for multiple users across the bank.</a:t>
            </a:r>
          </a:p>
          <a:p>
            <a:pPr lvl="2">
              <a:lnSpc>
                <a:spcPct val="110000"/>
              </a:lnSpc>
              <a:spcBef>
                <a:spcPts val="0"/>
              </a:spcBef>
              <a:buClr>
                <a:srgbClr val="FF0000"/>
              </a:buClr>
              <a:buSzPct val="100000"/>
              <a:buFont typeface="Wingdings" pitchFamily="2" charset="2"/>
              <a:buChar char="§"/>
            </a:pPr>
            <a:r>
              <a:rPr lang="en-US" sz="1300" dirty="0"/>
              <a:t> Customer-Driven: Improved customer insights, reduced costs, and better decision-making to serve customers.</a:t>
            </a:r>
          </a:p>
          <a:p>
            <a:pPr lvl="2">
              <a:lnSpc>
                <a:spcPct val="110000"/>
              </a:lnSpc>
              <a:spcBef>
                <a:spcPts val="0"/>
              </a:spcBef>
              <a:buClr>
                <a:srgbClr val="FF0000"/>
              </a:buClr>
              <a:buSzPct val="100000"/>
              <a:buFont typeface="Wingdings" pitchFamily="2" charset="2"/>
              <a:buChar char="§"/>
            </a:pPr>
            <a:endParaRPr lang="en-US" sz="1400" dirty="0"/>
          </a:p>
          <a:p>
            <a:pPr>
              <a:lnSpc>
                <a:spcPct val="110000"/>
              </a:lnSpc>
              <a:buClr>
                <a:srgbClr val="FF0000"/>
              </a:buClr>
              <a:buSzPct val="100000"/>
              <a:buFont typeface="Wingdings" pitchFamily="2" charset="2"/>
              <a:buChar char="§"/>
            </a:pPr>
            <a:r>
              <a:rPr lang="en-US" sz="1800" b="1" dirty="0"/>
              <a:t> Results:</a:t>
            </a:r>
          </a:p>
          <a:p>
            <a:pPr lvl="1">
              <a:lnSpc>
                <a:spcPct val="110000"/>
              </a:lnSpc>
              <a:buClr>
                <a:srgbClr val="FF0000"/>
              </a:buClr>
              <a:buSzPct val="100000"/>
              <a:buFont typeface="Wingdings" pitchFamily="2" charset="2"/>
              <a:buChar char="§"/>
            </a:pPr>
            <a:r>
              <a:rPr lang="en-US" sz="1400" dirty="0"/>
              <a:t> The bank achieved its compliance target, receiving praise from OSFI for implementing a peer-leading set of capabilities.</a:t>
            </a:r>
          </a:p>
          <a:p>
            <a:pPr lvl="1">
              <a:lnSpc>
                <a:spcPct val="110000"/>
              </a:lnSpc>
              <a:buClr>
                <a:srgbClr val="FF0000"/>
              </a:buClr>
              <a:buSzPct val="100000"/>
              <a:buFont typeface="Wingdings" pitchFamily="2" charset="2"/>
              <a:buChar char="§"/>
            </a:pPr>
            <a:r>
              <a:rPr lang="en-US" sz="1400" dirty="0"/>
              <a:t> A new and vital data governance function was created, led by the bank's first Chief Data Officer.</a:t>
            </a:r>
          </a:p>
          <a:p>
            <a:pPr lvl="1">
              <a:lnSpc>
                <a:spcPct val="110000"/>
              </a:lnSpc>
              <a:buClr>
                <a:srgbClr val="FF0000"/>
              </a:buClr>
              <a:buSzPct val="100000"/>
              <a:buFont typeface="Wingdings" pitchFamily="2" charset="2"/>
              <a:buChar char="§"/>
            </a:pPr>
            <a:r>
              <a:rPr lang="en-US" sz="1400" dirty="0"/>
              <a:t> Executives gained confidence in data-based decisions, and the bank realized cost efficiencies and productivity improvements.</a:t>
            </a:r>
            <a:endParaRPr lang="en-US" sz="1800" dirty="0"/>
          </a:p>
        </p:txBody>
      </p:sp>
      <p:pic>
        <p:nvPicPr>
          <p:cNvPr id="9" name="pattern-plus.png" descr="pattern-plus.png">
            <a:extLst>
              <a:ext uri="{FF2B5EF4-FFF2-40B4-BE49-F238E27FC236}">
                <a16:creationId xmlns:a16="http://schemas.microsoft.com/office/drawing/2014/main" id="{9CEA5252-7DD5-42D0-9A9B-3E766842D053}"/>
              </a:ext>
            </a:extLst>
          </p:cNvPr>
          <p:cNvPicPr>
            <a:picLocks noChangeAspect="1"/>
          </p:cNvPicPr>
          <p:nvPr/>
        </p:nvPicPr>
        <p:blipFill rotWithShape="1">
          <a:blip r:embed="rId2">
            <a:alphaModFix amt="9617"/>
          </a:blip>
          <a:srcRect l="9610" t="1346"/>
          <a:stretch/>
        </p:blipFill>
        <p:spPr>
          <a:xfrm>
            <a:off x="0" y="-27709"/>
            <a:ext cx="3848510" cy="3551969"/>
          </a:xfrm>
          <a:prstGeom prst="rect">
            <a:avLst/>
          </a:prstGeom>
          <a:ln w="12700">
            <a:miter lim="400000"/>
          </a:ln>
        </p:spPr>
      </p:pic>
      <p:pic>
        <p:nvPicPr>
          <p:cNvPr id="11" name="Picture 10">
            <a:extLst>
              <a:ext uri="{FF2B5EF4-FFF2-40B4-BE49-F238E27FC236}">
                <a16:creationId xmlns:a16="http://schemas.microsoft.com/office/drawing/2014/main" id="{D7A5A05F-C781-4B3D-B209-169EBDD1019B}"/>
              </a:ext>
            </a:extLst>
          </p:cNvPr>
          <p:cNvPicPr>
            <a:picLocks noChangeAspect="1"/>
          </p:cNvPicPr>
          <p:nvPr/>
        </p:nvPicPr>
        <p:blipFill>
          <a:blip r:embed="rId3"/>
          <a:stretch>
            <a:fillRect/>
          </a:stretch>
        </p:blipFill>
        <p:spPr>
          <a:xfrm rot="5400000">
            <a:off x="9302247" y="3968245"/>
            <a:ext cx="2816596" cy="2962913"/>
          </a:xfrm>
          <a:prstGeom prst="rect">
            <a:avLst/>
          </a:prstGeom>
        </p:spPr>
      </p:pic>
    </p:spTree>
    <p:extLst>
      <p:ext uri="{BB962C8B-B14F-4D97-AF65-F5344CB8AC3E}">
        <p14:creationId xmlns:p14="http://schemas.microsoft.com/office/powerpoint/2010/main" val="29761710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17124</TotalTime>
  <Words>1152</Words>
  <Application>Microsoft Office PowerPoint</Application>
  <PresentationFormat>Widescreen</PresentationFormat>
  <Paragraphs>138</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Black</vt:lpstr>
      <vt:lpstr>Avenir Next</vt:lpstr>
      <vt:lpstr>Calibri</vt:lpstr>
      <vt:lpstr>Calibri Light</vt:lpstr>
      <vt:lpstr>Wingdings</vt:lpstr>
      <vt:lpstr>Office Theme</vt:lpstr>
      <vt:lpstr>PowerPoint Presentation</vt:lpstr>
      <vt:lpstr>PowerPoint Presentation</vt:lpstr>
      <vt:lpstr>Agenda</vt:lpstr>
      <vt:lpstr>Our customers have jobs to do</vt:lpstr>
      <vt:lpstr>Here are some of the daily data centric jobs our customers need to get done   </vt:lpstr>
      <vt:lpstr>How we help our customers</vt:lpstr>
      <vt:lpstr>Step by step our customers become a data driven organization  </vt:lpstr>
      <vt:lpstr>Our Software Features</vt:lpstr>
      <vt:lpstr>PowerPoint Presentation</vt:lpstr>
      <vt:lpstr>PowerPoint Presentation</vt:lpstr>
      <vt:lpstr>PowerPoint Presentation</vt:lpstr>
      <vt:lpstr>How are we different?</vt:lpstr>
      <vt:lpstr>PowerPoint Presentation</vt:lpstr>
      <vt:lpstr>PowerPoint Presentation</vt:lpstr>
      <vt:lpstr>Thank You!</vt:lpstr>
      <vt:lpstr>Case Study 2 – Small Pension Fund</vt:lpstr>
      <vt:lpstr>Case Study 1 – Big 5 Canadian Bank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jane</cp:lastModifiedBy>
  <cp:revision>262</cp:revision>
  <dcterms:created xsi:type="dcterms:W3CDTF">2019-09-15T00:21:23Z</dcterms:created>
  <dcterms:modified xsi:type="dcterms:W3CDTF">2021-07-15T00:59:31Z</dcterms:modified>
</cp:coreProperties>
</file>